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844" r:id="rId2"/>
    <p:sldId id="845" r:id="rId3"/>
    <p:sldId id="626" r:id="rId4"/>
    <p:sldId id="614" r:id="rId5"/>
    <p:sldId id="627" r:id="rId6"/>
    <p:sldId id="693" r:id="rId7"/>
    <p:sldId id="630" r:id="rId8"/>
    <p:sldId id="694" r:id="rId9"/>
    <p:sldId id="695" r:id="rId10"/>
    <p:sldId id="826" r:id="rId11"/>
    <p:sldId id="631" r:id="rId12"/>
    <p:sldId id="633" r:id="rId13"/>
    <p:sldId id="696" r:id="rId14"/>
    <p:sldId id="697" r:id="rId15"/>
    <p:sldId id="698" r:id="rId16"/>
    <p:sldId id="700" r:id="rId17"/>
    <p:sldId id="699" r:id="rId18"/>
    <p:sldId id="701" r:id="rId19"/>
    <p:sldId id="702" r:id="rId20"/>
    <p:sldId id="703" r:id="rId21"/>
    <p:sldId id="704" r:id="rId22"/>
    <p:sldId id="798" r:id="rId23"/>
    <p:sldId id="706" r:id="rId24"/>
    <p:sldId id="827" r:id="rId25"/>
    <p:sldId id="764" r:id="rId26"/>
    <p:sldId id="708" r:id="rId27"/>
    <p:sldId id="709" r:id="rId28"/>
    <p:sldId id="765" r:id="rId29"/>
    <p:sldId id="710" r:id="rId30"/>
    <p:sldId id="711" r:id="rId31"/>
    <p:sldId id="712" r:id="rId32"/>
    <p:sldId id="713" r:id="rId33"/>
    <p:sldId id="714" r:id="rId34"/>
    <p:sldId id="715" r:id="rId35"/>
    <p:sldId id="716" r:id="rId36"/>
    <p:sldId id="828" r:id="rId37"/>
    <p:sldId id="829" r:id="rId38"/>
    <p:sldId id="804" r:id="rId39"/>
    <p:sldId id="805" r:id="rId40"/>
    <p:sldId id="806" r:id="rId41"/>
    <p:sldId id="807" r:id="rId42"/>
    <p:sldId id="830" r:id="rId43"/>
    <p:sldId id="831" r:id="rId44"/>
    <p:sldId id="721" r:id="rId45"/>
    <p:sldId id="788" r:id="rId46"/>
    <p:sldId id="789" r:id="rId47"/>
    <p:sldId id="790" r:id="rId48"/>
    <p:sldId id="791" r:id="rId49"/>
    <p:sldId id="792" r:id="rId50"/>
    <p:sldId id="793" r:id="rId51"/>
    <p:sldId id="725" r:id="rId52"/>
    <p:sldId id="751" r:id="rId53"/>
    <p:sldId id="810" r:id="rId54"/>
    <p:sldId id="811" r:id="rId55"/>
    <p:sldId id="812" r:id="rId56"/>
    <p:sldId id="832" r:id="rId57"/>
    <p:sldId id="833" r:id="rId58"/>
    <p:sldId id="846" r:id="rId59"/>
    <p:sldId id="813" r:id="rId60"/>
    <p:sldId id="834" r:id="rId61"/>
    <p:sldId id="729" r:id="rId62"/>
    <p:sldId id="753" r:id="rId63"/>
    <p:sldId id="731" r:id="rId64"/>
    <p:sldId id="761" r:id="rId65"/>
    <p:sldId id="732" r:id="rId66"/>
    <p:sldId id="733" r:id="rId67"/>
    <p:sldId id="734" r:id="rId68"/>
    <p:sldId id="735" r:id="rId69"/>
    <p:sldId id="736" r:id="rId70"/>
    <p:sldId id="737" r:id="rId71"/>
    <p:sldId id="738" r:id="rId72"/>
    <p:sldId id="768" r:id="rId73"/>
    <p:sldId id="814" r:id="rId74"/>
    <p:sldId id="835" r:id="rId75"/>
    <p:sldId id="836" r:id="rId76"/>
    <p:sldId id="837" r:id="rId77"/>
    <p:sldId id="838" r:id="rId78"/>
    <p:sldId id="820" r:id="rId79"/>
    <p:sldId id="821" r:id="rId80"/>
    <p:sldId id="822" r:id="rId81"/>
    <p:sldId id="839" r:id="rId8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27A4"/>
    <a:srgbClr val="006600"/>
    <a:srgbClr val="800000"/>
    <a:srgbClr val="AD0000"/>
    <a:srgbClr val="5393FB"/>
    <a:srgbClr val="4FA7FF"/>
    <a:srgbClr val="2D96FF"/>
    <a:srgbClr val="0077E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71" autoAdjust="0"/>
  </p:normalViewPr>
  <p:slideViewPr>
    <p:cSldViewPr>
      <p:cViewPr>
        <p:scale>
          <a:sx n="70" d="100"/>
          <a:sy n="70" d="100"/>
        </p:scale>
        <p:origin x="-318"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979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1.xml"/><Relationship Id="rId21" Type="http://schemas.openxmlformats.org/officeDocument/2006/relationships/slide" Target="slides/slide22.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55.xml"/><Relationship Id="rId50" Type="http://schemas.openxmlformats.org/officeDocument/2006/relationships/slide" Target="slides/slide58.xml"/><Relationship Id="rId55" Type="http://schemas.openxmlformats.org/officeDocument/2006/relationships/slide" Target="slides/slide7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3.xml"/><Relationship Id="rId54" Type="http://schemas.openxmlformats.org/officeDocument/2006/relationships/slide" Target="slides/slide6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53.xml"/><Relationship Id="rId53" Type="http://schemas.openxmlformats.org/officeDocument/2006/relationships/slide" Target="slides/slide61.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8.xml"/><Relationship Id="rId49" Type="http://schemas.openxmlformats.org/officeDocument/2006/relationships/slide" Target="slides/slide5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52.xml"/><Relationship Id="rId52" Type="http://schemas.openxmlformats.org/officeDocument/2006/relationships/slide" Target="slides/slide6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7.xml"/><Relationship Id="rId43" Type="http://schemas.openxmlformats.org/officeDocument/2006/relationships/slide" Target="slides/slide51.xml"/><Relationship Id="rId48" Type="http://schemas.openxmlformats.org/officeDocument/2006/relationships/slide" Target="slides/slide56.xml"/><Relationship Id="rId8" Type="http://schemas.openxmlformats.org/officeDocument/2006/relationships/slide" Target="slides/slide9.xml"/><Relationship Id="rId51" Type="http://schemas.openxmlformats.org/officeDocument/2006/relationships/slide" Target="slides/slide59.xml"/><Relationship Id="rId3"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2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861634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9038" y="703263"/>
            <a:ext cx="4625975" cy="3470275"/>
          </a:xfrm>
          <a:ln/>
        </p:spPr>
      </p:sp>
      <p:sp>
        <p:nvSpPr>
          <p:cNvPr id="1116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11664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83388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60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427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7608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5706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2614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52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488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46999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891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1261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82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Arial" charset="0"/>
              </a:rPr>
              <a:t>5-</a:t>
            </a:r>
            <a:fld id="{A312235D-5B42-4B5B-810B-1423FE49CC39}"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microsoft.com/office/2007/relationships/hdphoto" Target="../media/hdphoto10.wdp"/><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8.wdp"/><Relationship Id="rId10" Type="http://schemas.openxmlformats.org/officeDocument/2006/relationships/image" Target="../media/image32.png"/><Relationship Id="rId4" Type="http://schemas.openxmlformats.org/officeDocument/2006/relationships/image" Target="../media/image30.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8.png"/><Relationship Id="rId7"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3800" b="1"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9pPr>
          </a:lstStyle>
          <a:p>
            <a:r>
              <a:rPr lang="en-US" altLang="en-US" dirty="0"/>
              <a:t>Accounting for Merchandising Operations</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dirty="0">
                <a:solidFill>
                  <a:schemeClr val="bg1"/>
                </a:solidFill>
                <a:latin typeface="Liberation Sans" panose="020B0604020202020204" pitchFamily="34" charset="0"/>
              </a:rPr>
              <a:t>5</a:t>
            </a:r>
          </a:p>
        </p:txBody>
      </p:sp>
      <p:sp>
        <p:nvSpPr>
          <p:cNvPr id="11" name="Rectangle 6"/>
          <p:cNvSpPr>
            <a:spLocks noChangeArrowheads="1"/>
          </p:cNvSpPr>
          <p:nvPr/>
        </p:nvSpPr>
        <p:spPr bwMode="auto">
          <a:xfrm>
            <a:off x="0" y="34777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Describe merchandising </a:t>
            </a:r>
            <a:r>
              <a:rPr lang="en-US" b="1" dirty="0" smtClean="0">
                <a:solidFill>
                  <a:schemeClr val="accent3"/>
                </a:solidFill>
                <a:latin typeface="Liberation Sans" panose="020B0604020202020204" pitchFamily="34" charset="0"/>
              </a:rPr>
              <a:t>operations and </a:t>
            </a:r>
            <a:r>
              <a:rPr lang="en-US" b="1" dirty="0">
                <a:solidFill>
                  <a:schemeClr val="accent3"/>
                </a:solidFill>
                <a:latin typeface="Liberation Sans" panose="020B0604020202020204" pitchFamily="34" charset="0"/>
              </a:rPr>
              <a:t>inventory systems.</a:t>
            </a:r>
          </a:p>
        </p:txBody>
      </p:sp>
      <p:sp>
        <p:nvSpPr>
          <p:cNvPr id="15" name="Rectangle 5"/>
          <p:cNvSpPr>
            <a:spLocks noChangeArrowheads="1"/>
          </p:cNvSpPr>
          <p:nvPr/>
        </p:nvSpPr>
        <p:spPr bwMode="auto">
          <a:xfrm>
            <a:off x="1447800" y="3477768"/>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Record purchases under a </a:t>
            </a:r>
            <a:r>
              <a:rPr lang="en-US" b="1" dirty="0" smtClean="0">
                <a:solidFill>
                  <a:schemeClr val="accent3"/>
                </a:solidFill>
                <a:latin typeface="Liberation Sans" panose="020B0604020202020204" pitchFamily="34" charset="0"/>
              </a:rPr>
              <a:t>perpetual inventory </a:t>
            </a:r>
            <a:r>
              <a:rPr lang="en-US" b="1" dirty="0">
                <a:solidFill>
                  <a:schemeClr val="accent3"/>
                </a:solidFill>
                <a:latin typeface="Liberation Sans" panose="020B0604020202020204" pitchFamily="34" charset="0"/>
              </a:rPr>
              <a:t>system.</a:t>
            </a:r>
          </a:p>
        </p:txBody>
      </p:sp>
      <p:sp>
        <p:nvSpPr>
          <p:cNvPr id="16" name="Rectangle 6"/>
          <p:cNvSpPr>
            <a:spLocks noChangeArrowheads="1"/>
          </p:cNvSpPr>
          <p:nvPr/>
        </p:nvSpPr>
        <p:spPr bwMode="auto">
          <a:xfrm>
            <a:off x="0" y="427939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279392"/>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Record sales under a </a:t>
            </a:r>
            <a:r>
              <a:rPr lang="en-US" b="1" dirty="0" smtClean="0">
                <a:solidFill>
                  <a:schemeClr val="accent3"/>
                </a:solidFill>
                <a:latin typeface="Liberation Sans" panose="020B0604020202020204" pitchFamily="34" charset="0"/>
              </a:rPr>
              <a:t>perpetual inventory </a:t>
            </a:r>
            <a:r>
              <a:rPr lang="en-US" b="1" dirty="0">
                <a:solidFill>
                  <a:schemeClr val="accent3"/>
                </a:solidFill>
                <a:latin typeface="Liberation Sans" panose="020B0604020202020204" pitchFamily="34" charset="0"/>
              </a:rPr>
              <a:t>system.</a:t>
            </a:r>
          </a:p>
        </p:txBody>
      </p:sp>
      <p:sp>
        <p:nvSpPr>
          <p:cNvPr id="18" name="Oval 17"/>
          <p:cNvSpPr/>
          <p:nvPr/>
        </p:nvSpPr>
        <p:spPr bwMode="auto">
          <a:xfrm>
            <a:off x="685800" y="436473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077968"/>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Apply the steps in the </a:t>
            </a:r>
            <a:r>
              <a:rPr lang="en-US" b="1" dirty="0" smtClean="0">
                <a:solidFill>
                  <a:schemeClr val="accent3"/>
                </a:solidFill>
                <a:latin typeface="Liberation Sans" panose="020B0604020202020204" pitchFamily="34" charset="0"/>
              </a:rPr>
              <a:t>accounting cycle </a:t>
            </a:r>
            <a:r>
              <a:rPr lang="en-US" b="1" dirty="0">
                <a:solidFill>
                  <a:schemeClr val="accent3"/>
                </a:solidFill>
                <a:latin typeface="Liberation Sans" panose="020B0604020202020204" pitchFamily="34" charset="0"/>
              </a:rPr>
              <a:t>to a merchandising company.</a:t>
            </a:r>
          </a:p>
        </p:txBody>
      </p:sp>
      <p:sp>
        <p:nvSpPr>
          <p:cNvPr id="20" name="Oval 19"/>
          <p:cNvSpPr/>
          <p:nvPr/>
        </p:nvSpPr>
        <p:spPr bwMode="auto">
          <a:xfrm>
            <a:off x="685800" y="357530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0779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17550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4" name="Rectangle 5"/>
          <p:cNvSpPr>
            <a:spLocks noChangeArrowheads="1"/>
          </p:cNvSpPr>
          <p:nvPr/>
        </p:nvSpPr>
        <p:spPr bwMode="auto">
          <a:xfrm>
            <a:off x="1447800" y="5907024"/>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Compare a multiple-step with </a:t>
            </a:r>
            <a:r>
              <a:rPr lang="en-US" b="1" dirty="0" smtClean="0">
                <a:solidFill>
                  <a:schemeClr val="accent3"/>
                </a:solidFill>
                <a:latin typeface="Liberation Sans" panose="020B0604020202020204" pitchFamily="34" charset="0"/>
              </a:rPr>
              <a:t>a single-step </a:t>
            </a:r>
            <a:r>
              <a:rPr lang="en-US" b="1" dirty="0">
                <a:solidFill>
                  <a:schemeClr val="accent3"/>
                </a:solidFill>
                <a:latin typeface="Liberation Sans" panose="020B0604020202020204" pitchFamily="34" charset="0"/>
              </a:rPr>
              <a:t>income statement.</a:t>
            </a:r>
          </a:p>
        </p:txBody>
      </p:sp>
      <p:sp>
        <p:nvSpPr>
          <p:cNvPr id="25" name="Rectangle 6"/>
          <p:cNvSpPr>
            <a:spLocks noChangeArrowheads="1"/>
          </p:cNvSpPr>
          <p:nvPr/>
        </p:nvSpPr>
        <p:spPr bwMode="auto">
          <a:xfrm>
            <a:off x="0" y="59070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6" name="Oval 25"/>
          <p:cNvSpPr/>
          <p:nvPr/>
        </p:nvSpPr>
        <p:spPr bwMode="auto">
          <a:xfrm>
            <a:off x="685800" y="60045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Tree>
    <p:extLst>
      <p:ext uri="{BB962C8B-B14F-4D97-AF65-F5344CB8AC3E}">
        <p14:creationId xmlns:p14="http://schemas.microsoft.com/office/powerpoint/2010/main" val="87597582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6858000" cy="44012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Indicate </a:t>
            </a:r>
            <a:r>
              <a:rPr lang="en-US" sz="2000" b="0" dirty="0">
                <a:solidFill>
                  <a:schemeClr val="tx1"/>
                </a:solidFill>
                <a:latin typeface="Liberation Sans" panose="020B0604020202020204" pitchFamily="34" charset="0"/>
              </a:rPr>
              <a:t>whether the following statements are </a:t>
            </a:r>
            <a:r>
              <a:rPr lang="en-US" sz="2000" dirty="0">
                <a:solidFill>
                  <a:schemeClr val="tx1"/>
                </a:solidFill>
                <a:latin typeface="Liberation Sans" panose="020B0604020202020204" pitchFamily="34" charset="0"/>
              </a:rPr>
              <a:t>true</a:t>
            </a:r>
            <a:r>
              <a:rPr lang="en-US" sz="2000" b="0" dirty="0">
                <a:solidFill>
                  <a:schemeClr val="tx1"/>
                </a:solidFill>
                <a:latin typeface="Liberation Sans" panose="020B0604020202020204" pitchFamily="34" charset="0"/>
              </a:rPr>
              <a:t> or </a:t>
            </a:r>
            <a:r>
              <a:rPr lang="en-US" sz="2000" dirty="0">
                <a:solidFill>
                  <a:schemeClr val="tx1"/>
                </a:solidFill>
                <a:latin typeface="Liberation Sans" panose="020B0604020202020204" pitchFamily="34" charset="0"/>
              </a:rPr>
              <a:t>false</a:t>
            </a:r>
            <a:r>
              <a:rPr lang="en-US" sz="2000" b="0" dirty="0" smtClean="0">
                <a:solidFill>
                  <a:schemeClr val="tx1"/>
                </a:solidFill>
                <a:latin typeface="Liberation Sans" panose="020B0604020202020204" pitchFamily="34" charset="0"/>
              </a:rPr>
              <a: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source of revenue for a merchandising company results from </a:t>
            </a:r>
            <a:r>
              <a:rPr lang="en-US" sz="2000" b="0" dirty="0" smtClean="0">
                <a:solidFill>
                  <a:schemeClr val="tx1"/>
                </a:solidFill>
                <a:latin typeface="Liberation Sans" panose="020B0604020202020204" pitchFamily="34" charset="0"/>
              </a:rPr>
              <a:t>performing services </a:t>
            </a:r>
            <a:r>
              <a:rPr lang="en-US" sz="2000" b="0" dirty="0">
                <a:solidFill>
                  <a:schemeClr val="tx1"/>
                </a:solidFill>
                <a:latin typeface="Liberation Sans" panose="020B0604020202020204" pitchFamily="34" charset="0"/>
              </a:rPr>
              <a:t>for </a:t>
            </a:r>
            <a:r>
              <a:rPr lang="en-US" sz="2000" b="0" dirty="0" smtClean="0">
                <a:solidFill>
                  <a:schemeClr val="tx1"/>
                </a:solidFill>
                <a:latin typeface="Liberation Sans" panose="020B0604020202020204" pitchFamily="34" charset="0"/>
              </a:rPr>
              <a:t>customers.</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operating cycle of a service company is usually shorter than that of a </a:t>
            </a:r>
            <a:r>
              <a:rPr lang="en-US" sz="2000" b="0" dirty="0" smtClean="0">
                <a:solidFill>
                  <a:schemeClr val="tx1"/>
                </a:solidFill>
                <a:latin typeface="Liberation Sans" panose="020B0604020202020204" pitchFamily="34" charset="0"/>
              </a:rPr>
              <a:t>merchandising  company.</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Sales </a:t>
            </a:r>
            <a:r>
              <a:rPr lang="en-US" sz="2000" b="0" dirty="0">
                <a:solidFill>
                  <a:schemeClr val="tx1"/>
                </a:solidFill>
                <a:latin typeface="Liberation Sans" panose="020B0604020202020204" pitchFamily="34" charset="0"/>
              </a:rPr>
              <a:t>revenue less cost of goods sold equals gross </a:t>
            </a:r>
            <a:r>
              <a:rPr lang="en-US" sz="2000" b="0" dirty="0" smtClean="0">
                <a:solidFill>
                  <a:schemeClr val="tx1"/>
                </a:solidFill>
                <a:latin typeface="Liberation Sans" panose="020B0604020202020204" pitchFamily="34" charset="0"/>
              </a:rPr>
              <a:t>profit.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Ending </a:t>
            </a:r>
            <a:r>
              <a:rPr lang="en-US" sz="2000" b="0" dirty="0">
                <a:solidFill>
                  <a:schemeClr val="tx1"/>
                </a:solidFill>
                <a:latin typeface="Liberation Sans" panose="020B0604020202020204" pitchFamily="34" charset="0"/>
              </a:rPr>
              <a:t>inventory plus the cost of goods purchased equals cost of goods </a:t>
            </a:r>
            <a:r>
              <a:rPr lang="en-US" sz="2000" b="0" dirty="0" smtClean="0">
                <a:solidFill>
                  <a:schemeClr val="tx1"/>
                </a:solidFill>
                <a:latin typeface="Liberation Sans" panose="020B0604020202020204" pitchFamily="34" charset="0"/>
              </a:rPr>
              <a:t>available for </a:t>
            </a:r>
            <a:r>
              <a:rPr lang="en-US" sz="2000" b="0" dirty="0">
                <a:solidFill>
                  <a:schemeClr val="tx1"/>
                </a:solidFill>
                <a:latin typeface="Liberation Sans" panose="020B0604020202020204" pitchFamily="34" charset="0"/>
              </a:rPr>
              <a:t>sale.</a:t>
            </a:r>
            <a:endParaRPr lang="en-US" altLang="en-US" sz="2000" b="0" dirty="0">
              <a:solidFill>
                <a:schemeClr val="tx1"/>
              </a:solidFill>
              <a:latin typeface="Liberation Sans" panose="020B0604020202020204" pitchFamily="34" charset="0"/>
            </a:endParaRP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6600"/>
                </a:solidFill>
                <a:latin typeface="Liberation Sans" panose="020B0604020202020204" pitchFamily="34" charset="0"/>
              </a:rPr>
              <a:t>1</a:t>
            </a:r>
          </a:p>
        </p:txBody>
      </p:sp>
      <p:sp>
        <p:nvSpPr>
          <p:cNvPr id="24" name="TextBox 23"/>
          <p:cNvSpPr txBox="1"/>
          <p:nvPr/>
        </p:nvSpPr>
        <p:spPr>
          <a:xfrm>
            <a:off x="3276600" y="457200"/>
            <a:ext cx="5649686" cy="641336"/>
          </a:xfrm>
          <a:prstGeom prst="rect">
            <a:avLst/>
          </a:prstGeom>
          <a:solidFill>
            <a:srgbClr val="0027A4"/>
          </a:solidFill>
        </p:spPr>
        <p:txBody>
          <a:bodyPr wrap="square" lIns="86493" tIns="43247" rIns="86493" bIns="43247" rtlCol="0">
            <a:spAutoFit/>
          </a:bodyPr>
          <a:lstStyle/>
          <a:p>
            <a:pPr marL="111120" algn="l"/>
            <a:r>
              <a:rPr lang="en-US" sz="1800" b="1" dirty="0" smtClean="0">
                <a:solidFill>
                  <a:schemeClr val="bg1"/>
                </a:solidFill>
                <a:latin typeface="Liberation Sans" panose="020B0604020202020204" pitchFamily="34" charset="0"/>
              </a:rPr>
              <a:t>Merchandising </a:t>
            </a:r>
            <a:r>
              <a:rPr lang="en-US" sz="1800" b="1" dirty="0">
                <a:solidFill>
                  <a:schemeClr val="bg1"/>
                </a:solidFill>
                <a:latin typeface="Liberation Sans" panose="020B0604020202020204" pitchFamily="34" charset="0"/>
              </a:rPr>
              <a:t>Operations and Inventory Systems</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 name="Rectangle 1"/>
          <p:cNvSpPr/>
          <p:nvPr/>
        </p:nvSpPr>
        <p:spPr bwMode="auto">
          <a:xfrm>
            <a:off x="7315200" y="22098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28" name="Rectangle 27"/>
          <p:cNvSpPr/>
          <p:nvPr/>
        </p:nvSpPr>
        <p:spPr bwMode="auto">
          <a:xfrm>
            <a:off x="7315200" y="34290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29" name="Rectangle 28"/>
          <p:cNvSpPr/>
          <p:nvPr/>
        </p:nvSpPr>
        <p:spPr bwMode="auto">
          <a:xfrm>
            <a:off x="7315200" y="42672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30" name="Rectangle 29"/>
          <p:cNvSpPr/>
          <p:nvPr/>
        </p:nvSpPr>
        <p:spPr bwMode="auto">
          <a:xfrm>
            <a:off x="7315200" y="51816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Tree>
    <p:extLst>
      <p:ext uri="{BB962C8B-B14F-4D97-AF65-F5344CB8AC3E}">
        <p14:creationId xmlns:p14="http://schemas.microsoft.com/office/powerpoint/2010/main" val="1992033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483412"/>
            <a:ext cx="6629400" cy="532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Made using </a:t>
            </a:r>
            <a:r>
              <a:rPr lang="en-US" altLang="en-US" sz="2200" b="1" dirty="0">
                <a:latin typeface="Liberation Sans" panose="020B0604020202020204" pitchFamily="34" charset="0"/>
              </a:rPr>
              <a:t>cash or credit</a:t>
            </a:r>
            <a:r>
              <a:rPr lang="en-US" altLang="en-US" sz="2200" dirty="0">
                <a:latin typeface="Liberation Sans" panose="020B0604020202020204" pitchFamily="34" charset="0"/>
              </a:rPr>
              <a:t> (on account).</a:t>
            </a:r>
          </a:p>
        </p:txBody>
      </p:sp>
      <p:sp>
        <p:nvSpPr>
          <p:cNvPr id="13316" name="Text Box 15"/>
          <p:cNvSpPr txBox="1">
            <a:spLocks noChangeArrowheads="1"/>
          </p:cNvSpPr>
          <p:nvPr/>
        </p:nvSpPr>
        <p:spPr bwMode="auto">
          <a:xfrm>
            <a:off x="609600" y="2169212"/>
            <a:ext cx="3886200" cy="293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Normally </a:t>
            </a:r>
            <a:r>
              <a:rPr lang="en-US" altLang="en-US" sz="2200" b="1" dirty="0">
                <a:latin typeface="Liberation Sans" panose="020B0604020202020204" pitchFamily="34" charset="0"/>
              </a:rPr>
              <a:t>record when </a:t>
            </a:r>
            <a:r>
              <a:rPr lang="en-US" altLang="en-US" sz="2200" dirty="0">
                <a:latin typeface="Liberation Sans" panose="020B0604020202020204" pitchFamily="34" charset="0"/>
              </a:rPr>
              <a:t>goods are received from the seller.</a:t>
            </a:r>
          </a:p>
          <a:p>
            <a:pPr algn="l">
              <a:lnSpc>
                <a:spcPct val="130000"/>
              </a:lnSpc>
              <a:spcBef>
                <a:spcPct val="40000"/>
              </a:spcBef>
              <a:spcAft>
                <a:spcPct val="20000"/>
              </a:spcAft>
              <a:buClr>
                <a:srgbClr val="800000"/>
              </a:buClr>
              <a:buSzPct val="80000"/>
              <a:buFont typeface="Wingdings" pitchFamily="2" charset="2"/>
              <a:buChar char="u"/>
            </a:pPr>
            <a:r>
              <a:rPr lang="en-US" altLang="en-US" sz="2200" b="1" dirty="0">
                <a:solidFill>
                  <a:srgbClr val="000066"/>
                </a:solidFill>
                <a:latin typeface="Liberation Sans" panose="020B0604020202020204" pitchFamily="34" charset="0"/>
              </a:rPr>
              <a:t>Purchase invoice</a:t>
            </a:r>
            <a:r>
              <a:rPr lang="en-US" altLang="en-US" sz="2200" dirty="0">
                <a:latin typeface="Liberation Sans" panose="020B0604020202020204" pitchFamily="34" charset="0"/>
              </a:rPr>
              <a:t> should support each credit purchase.</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a:solidFill>
                  <a:schemeClr val="accent3"/>
                </a:solidFill>
                <a:latin typeface="Liberation Sans" panose="020B0604020202020204" pitchFamily="34" charset="0"/>
              </a:rPr>
              <a:t>Record purchases under a perpetual inventory system.</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
        <p:nvSpPr>
          <p:cNvPr id="2" name="Rectangle 1"/>
          <p:cNvSpPr/>
          <p:nvPr/>
        </p:nvSpPr>
        <p:spPr>
          <a:xfrm>
            <a:off x="2286000" y="5715000"/>
            <a:ext cx="2388033" cy="646331"/>
          </a:xfrm>
          <a:prstGeom prst="rect">
            <a:avLst/>
          </a:prstGeom>
        </p:spPr>
        <p:txBody>
          <a:bodyPr wrap="square">
            <a:spAutoFit/>
          </a:bodyPr>
          <a:lstStyle/>
          <a:p>
            <a:pPr algn="l"/>
            <a:r>
              <a:rPr lang="en-US" sz="1200" b="1" dirty="0">
                <a:latin typeface="Liberation Sans" panose="020B0604020202020204" pitchFamily="34" charset="0"/>
              </a:rPr>
              <a:t>Illustration 5-6</a:t>
            </a:r>
          </a:p>
          <a:p>
            <a:pPr algn="l"/>
            <a:r>
              <a:rPr lang="en-US" sz="1200" dirty="0">
                <a:latin typeface="Liberation Sans" panose="020B0604020202020204" pitchFamily="34" charset="0"/>
              </a:rPr>
              <a:t>Sales invoice used as purchase</a:t>
            </a:r>
          </a:p>
          <a:p>
            <a:pPr algn="l"/>
            <a:r>
              <a:rPr lang="en-US" sz="1200" dirty="0">
                <a:latin typeface="Liberation Sans" panose="020B0604020202020204" pitchFamily="34" charset="0"/>
              </a:rPr>
              <a:t>invoice by Sauk Stereo</a:t>
            </a:r>
          </a:p>
        </p:txBody>
      </p:sp>
      <p:pic>
        <p:nvPicPr>
          <p:cNvPr id="1332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733261" y="2143664"/>
            <a:ext cx="4029739" cy="42176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33400" y="1295400"/>
            <a:ext cx="4343400" cy="36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Sauk Stereo (the buyer) uses as a purchase invoice the sales invoice prepared by PW Audio Supply, Inc. (the seller).  </a:t>
            </a:r>
            <a:r>
              <a:rPr lang="en-US" altLang="en-US" sz="2200" b="1" dirty="0">
                <a:latin typeface="Liberation Sans" panose="020B0604020202020204" pitchFamily="34" charset="0"/>
              </a:rPr>
              <a:t>Prepare the journal entry</a:t>
            </a:r>
            <a:r>
              <a:rPr lang="en-US" altLang="en-US" sz="2200" dirty="0">
                <a:latin typeface="Liberation Sans" panose="020B0604020202020204" pitchFamily="34" charset="0"/>
              </a:rPr>
              <a:t> for Sauk Stereo for the invoice from PW Audio Supply.</a:t>
            </a:r>
          </a:p>
        </p:txBody>
      </p:sp>
      <p:sp>
        <p:nvSpPr>
          <p:cNvPr id="719876" name="Text Box 4"/>
          <p:cNvSpPr txBox="1">
            <a:spLocks noChangeArrowheads="1"/>
          </p:cNvSpPr>
          <p:nvPr/>
        </p:nvSpPr>
        <p:spPr bwMode="auto">
          <a:xfrm>
            <a:off x="1981200" y="52578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000">
                <a:solidFill>
                  <a:schemeClr val="tx1"/>
                </a:solidFill>
                <a:latin typeface="Comic Sans MS" pitchFamily="66" charset="0"/>
              </a:defRPr>
            </a:lvl1pPr>
            <a:lvl2pPr marL="742950" indent="-285750">
              <a:tabLst>
                <a:tab pos="4800600" algn="r"/>
              </a:tabLst>
              <a:defRPr sz="2000">
                <a:solidFill>
                  <a:schemeClr val="tx1"/>
                </a:solidFill>
                <a:latin typeface="Comic Sans MS" pitchFamily="66" charset="0"/>
              </a:defRPr>
            </a:lvl2pPr>
            <a:lvl3pPr marL="1143000" indent="-228600">
              <a:tabLst>
                <a:tab pos="4800600" algn="r"/>
              </a:tabLst>
              <a:defRPr sz="2000">
                <a:solidFill>
                  <a:schemeClr val="tx1"/>
                </a:solidFill>
                <a:latin typeface="Comic Sans MS" pitchFamily="66" charset="0"/>
              </a:defRPr>
            </a:lvl3pPr>
            <a:lvl4pPr marL="1600200" indent="-228600">
              <a:tabLst>
                <a:tab pos="4800600" algn="r"/>
              </a:tabLst>
              <a:defRPr sz="2000">
                <a:solidFill>
                  <a:schemeClr val="tx1"/>
                </a:solidFill>
                <a:latin typeface="Comic Sans MS" pitchFamily="66" charset="0"/>
              </a:defRPr>
            </a:lvl4pPr>
            <a:lvl5pPr marL="2057400" indent="-228600">
              <a:tabLst>
                <a:tab pos="48006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006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006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006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006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3,800</a:t>
            </a:r>
          </a:p>
        </p:txBody>
      </p:sp>
      <p:sp>
        <p:nvSpPr>
          <p:cNvPr id="14340" name="Text Box 5"/>
          <p:cNvSpPr txBox="1">
            <a:spLocks noChangeArrowheads="1"/>
          </p:cNvSpPr>
          <p:nvPr/>
        </p:nvSpPr>
        <p:spPr bwMode="auto">
          <a:xfrm>
            <a:off x="685800" y="52578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719878" name="Text Box 6"/>
          <p:cNvSpPr txBox="1">
            <a:spLocks noChangeArrowheads="1"/>
          </p:cNvSpPr>
          <p:nvPr/>
        </p:nvSpPr>
        <p:spPr bwMode="auto">
          <a:xfrm>
            <a:off x="1981200" y="57150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4343" name="Text Box 18"/>
          <p:cNvSpPr txBox="1">
            <a:spLocks noChangeArrowheads="1"/>
          </p:cNvSpPr>
          <p:nvPr/>
        </p:nvSpPr>
        <p:spPr bwMode="auto">
          <a:xfrm>
            <a:off x="7391400" y="1219200"/>
            <a:ext cx="1371600" cy="2444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000" b="1" dirty="0">
                <a:latin typeface="Liberation Sans" panose="020B0604020202020204" pitchFamily="34" charset="0"/>
              </a:rPr>
              <a:t>Illustration 5-6</a:t>
            </a:r>
          </a:p>
        </p:txBody>
      </p:sp>
      <p:sp>
        <p:nvSpPr>
          <p:cNvPr id="14345"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Purchases of Merchandise</a:t>
            </a:r>
          </a:p>
        </p:txBody>
      </p:sp>
      <p:sp>
        <p:nvSpPr>
          <p:cNvPr id="1434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50793" y="1524000"/>
            <a:ext cx="3412207" cy="357133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animEffect transition="in" filter="wipe(left)">
                                      <p:cBhvr>
                                        <p:cTn id="7" dur="500"/>
                                        <p:tgtEl>
                                          <p:spTgt spid="71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878"/>
                                        </p:tgtEl>
                                        <p:attrNameLst>
                                          <p:attrName>style.visibility</p:attrName>
                                        </p:attrNameLst>
                                      </p:cBhvr>
                                      <p:to>
                                        <p:strVal val="visible"/>
                                      </p:to>
                                    </p:set>
                                    <p:animEffect transition="in" filter="wipe(left)">
                                      <p:cBhvr>
                                        <p:cTn id="12" dur="500"/>
                                        <p:tgtEl>
                                          <p:spTgt spid="71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autoUpdateAnimBg="0"/>
      <p:bldP spid="7198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16200000">
            <a:off x="4572000" y="4262438"/>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3" name="Text Box 4"/>
          <p:cNvSpPr txBox="1">
            <a:spLocks noChangeArrowheads="1"/>
          </p:cNvSpPr>
          <p:nvPr/>
        </p:nvSpPr>
        <p:spPr bwMode="auto">
          <a:xfrm>
            <a:off x="228600" y="5472113"/>
            <a:ext cx="13716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5-7 </a:t>
            </a:r>
            <a:r>
              <a:rPr lang="en-US" altLang="en-US" sz="1200" dirty="0">
                <a:latin typeface="Liberation Sans" panose="020B0604020202020204" pitchFamily="34" charset="0"/>
              </a:rPr>
              <a:t>Shipping terms</a:t>
            </a:r>
          </a:p>
        </p:txBody>
      </p:sp>
      <p:sp>
        <p:nvSpPr>
          <p:cNvPr id="15364" name="Rectangle 5"/>
          <p:cNvSpPr>
            <a:spLocks noChangeArrowheads="1"/>
          </p:cNvSpPr>
          <p:nvPr/>
        </p:nvSpPr>
        <p:spPr bwMode="auto">
          <a:xfrm>
            <a:off x="5029200" y="1600200"/>
            <a:ext cx="3733800" cy="15303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passes to the buyer when the public carrier accepts the goods from the seller.</a:t>
            </a:r>
          </a:p>
        </p:txBody>
      </p:sp>
      <p:sp>
        <p:nvSpPr>
          <p:cNvPr id="15365" name="Rectangle 6"/>
          <p:cNvSpPr>
            <a:spLocks noChangeArrowheads="1"/>
          </p:cNvSpPr>
          <p:nvPr/>
        </p:nvSpPr>
        <p:spPr bwMode="auto">
          <a:xfrm>
            <a:off x="5029200" y="3881438"/>
            <a:ext cx="3733800" cy="1177925"/>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remains with the seller until the goods reach the buyer.</a:t>
            </a:r>
          </a:p>
        </p:txBody>
      </p:sp>
      <p:sp>
        <p:nvSpPr>
          <p:cNvPr id="15366" name="AutoShape 7"/>
          <p:cNvSpPr>
            <a:spLocks noChangeArrowheads="1"/>
          </p:cNvSpPr>
          <p:nvPr/>
        </p:nvSpPr>
        <p:spPr bwMode="auto">
          <a:xfrm rot="16200000">
            <a:off x="4572000" y="2209800"/>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8" name="Rectangle 11"/>
          <p:cNvSpPr>
            <a:spLocks noChangeArrowheads="1"/>
          </p:cNvSpPr>
          <p:nvPr/>
        </p:nvSpPr>
        <p:spPr bwMode="auto">
          <a:xfrm>
            <a:off x="3276600" y="5700713"/>
            <a:ext cx="4876800" cy="646331"/>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800" dirty="0">
                <a:latin typeface="Liberation Sans" panose="020B0604020202020204" pitchFamily="34" charset="0"/>
              </a:rPr>
              <a:t>Freight costs incurred by the seller are an </a:t>
            </a:r>
            <a:r>
              <a:rPr lang="en-US" altLang="en-US" sz="1800" b="1" dirty="0">
                <a:latin typeface="Liberation Sans" panose="020B0604020202020204" pitchFamily="34" charset="0"/>
              </a:rPr>
              <a:t>operating expense</a:t>
            </a:r>
            <a:r>
              <a:rPr lang="en-US" altLang="en-US" sz="1800" dirty="0">
                <a:latin typeface="Liberation Sans" panose="020B0604020202020204" pitchFamily="34" charset="0"/>
              </a:rPr>
              <a:t>.</a:t>
            </a:r>
          </a:p>
        </p:txBody>
      </p:sp>
      <p:pic>
        <p:nvPicPr>
          <p:cNvPr id="15369"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500438"/>
            <a:ext cx="4267200" cy="1900237"/>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447800"/>
            <a:ext cx="4267200" cy="1900238"/>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Freight Costs</a:t>
            </a:r>
            <a:endParaRPr lang="en-US" altLang="en-US" sz="3200" b="1" dirty="0">
              <a:solidFill>
                <a:schemeClr val="tx2">
                  <a:lumMod val="75000"/>
                </a:schemeClr>
              </a:solidFill>
              <a:latin typeface="Liberation Sans" panose="020B0604020202020204" pitchFamily="34" charset="0"/>
            </a:endParaRPr>
          </a:p>
        </p:txBody>
      </p:sp>
      <p:sp>
        <p:nvSpPr>
          <p:cNvPr id="1537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295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upon delivery of the goods on May 6, </a:t>
            </a:r>
            <a:r>
              <a:rPr lang="en-US" altLang="en-US" sz="2100" b="1" dirty="0">
                <a:latin typeface="Liberation Sans" panose="020B0604020202020204" pitchFamily="34" charset="0"/>
              </a:rPr>
              <a:t>Sauk Stereo pays</a:t>
            </a:r>
            <a:r>
              <a:rPr lang="en-US" altLang="en-US" sz="2100" dirty="0">
                <a:latin typeface="Liberation Sans" panose="020B0604020202020204" pitchFamily="34" charset="0"/>
              </a:rPr>
              <a:t> Public Freight Company $150 for </a:t>
            </a:r>
            <a:r>
              <a:rPr lang="en-US" altLang="en-US" sz="2100" b="1" dirty="0">
                <a:latin typeface="Liberation Sans" panose="020B0604020202020204" pitchFamily="34" charset="0"/>
              </a:rPr>
              <a:t>freight charges</a:t>
            </a:r>
            <a:r>
              <a:rPr lang="en-US" altLang="en-US" sz="2100" dirty="0">
                <a:latin typeface="Liberation Sans" panose="020B0604020202020204" pitchFamily="34" charset="0"/>
              </a:rPr>
              <a:t>, the entry on Sauk Stereo’s books is:</a:t>
            </a:r>
          </a:p>
        </p:txBody>
      </p:sp>
      <p:sp>
        <p:nvSpPr>
          <p:cNvPr id="860163" name="Text Box 3"/>
          <p:cNvSpPr txBox="1">
            <a:spLocks noChangeArrowheads="1"/>
          </p:cNvSpPr>
          <p:nvPr/>
        </p:nvSpPr>
        <p:spPr bwMode="auto">
          <a:xfrm>
            <a:off x="1981200" y="26670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Inventory	150</a:t>
            </a:r>
          </a:p>
        </p:txBody>
      </p:sp>
      <p:sp>
        <p:nvSpPr>
          <p:cNvPr id="16388" name="Text Box 4"/>
          <p:cNvSpPr txBox="1">
            <a:spLocks noChangeArrowheads="1"/>
          </p:cNvSpPr>
          <p:nvPr/>
        </p:nvSpPr>
        <p:spPr bwMode="auto">
          <a:xfrm>
            <a:off x="609600" y="2667000"/>
            <a:ext cx="1524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cs typeface="Arial" charset="0"/>
              </a:rPr>
              <a:t>May 6</a:t>
            </a:r>
          </a:p>
        </p:txBody>
      </p:sp>
      <p:sp>
        <p:nvSpPr>
          <p:cNvPr id="860165" name="Text Box 5"/>
          <p:cNvSpPr txBox="1">
            <a:spLocks noChangeArrowheads="1"/>
          </p:cNvSpPr>
          <p:nvPr/>
        </p:nvSpPr>
        <p:spPr bwMode="auto">
          <a:xfrm>
            <a:off x="1981200" y="31242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1" name="Text Box 8"/>
          <p:cNvSpPr txBox="1">
            <a:spLocks noChangeArrowheads="1"/>
          </p:cNvSpPr>
          <p:nvPr/>
        </p:nvSpPr>
        <p:spPr bwMode="auto">
          <a:xfrm>
            <a:off x="533400" y="3962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rPr>
              <a:t>Assume the freight terms on the invoice in Illustration 5-6 had required </a:t>
            </a:r>
            <a:r>
              <a:rPr lang="en-US" altLang="en-US" sz="2100" b="1" dirty="0">
                <a:solidFill>
                  <a:srgbClr val="000000"/>
                </a:solidFill>
                <a:latin typeface="Liberation Sans" panose="020B0604020202020204" pitchFamily="34" charset="0"/>
              </a:rPr>
              <a:t>PW Audio Supply to pay the freight charges</a:t>
            </a:r>
            <a:r>
              <a:rPr lang="en-US" altLang="en-US" sz="2100" dirty="0">
                <a:solidFill>
                  <a:srgbClr val="000000"/>
                </a:solidFill>
                <a:latin typeface="Liberation Sans" panose="020B0604020202020204" pitchFamily="34" charset="0"/>
              </a:rPr>
              <a:t>, the entry by PW Audio Supply would have been:</a:t>
            </a:r>
          </a:p>
        </p:txBody>
      </p:sp>
      <p:sp>
        <p:nvSpPr>
          <p:cNvPr id="860169" name="Text Box 9"/>
          <p:cNvSpPr txBox="1">
            <a:spLocks noChangeArrowheads="1"/>
          </p:cNvSpPr>
          <p:nvPr/>
        </p:nvSpPr>
        <p:spPr bwMode="auto">
          <a:xfrm>
            <a:off x="1981200" y="53340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Freight-Out</a:t>
            </a:r>
            <a:r>
              <a:rPr lang="en-US" altLang="en-US" sz="2100" dirty="0">
                <a:latin typeface="Liberation Sans" panose="020B0604020202020204" pitchFamily="34" charset="0"/>
                <a:cs typeface="Arial" charset="0"/>
              </a:rPr>
              <a:t>	150</a:t>
            </a:r>
          </a:p>
        </p:txBody>
      </p:sp>
      <p:sp>
        <p:nvSpPr>
          <p:cNvPr id="16393" name="Text Box 10"/>
          <p:cNvSpPr txBox="1">
            <a:spLocks noChangeArrowheads="1"/>
          </p:cNvSpPr>
          <p:nvPr/>
        </p:nvSpPr>
        <p:spPr bwMode="auto">
          <a:xfrm>
            <a:off x="685800" y="5334000"/>
            <a:ext cx="1524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May 4</a:t>
            </a:r>
          </a:p>
        </p:txBody>
      </p:sp>
      <p:sp>
        <p:nvSpPr>
          <p:cNvPr id="860171" name="Text Box 11"/>
          <p:cNvSpPr txBox="1">
            <a:spLocks noChangeArrowheads="1"/>
          </p:cNvSpPr>
          <p:nvPr/>
        </p:nvSpPr>
        <p:spPr bwMode="auto">
          <a:xfrm>
            <a:off x="1981200" y="57912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5" name="Line 12"/>
          <p:cNvSpPr>
            <a:spLocks noChangeShapeType="1"/>
          </p:cNvSpPr>
          <p:nvPr/>
        </p:nvSpPr>
        <p:spPr bwMode="auto">
          <a:xfrm>
            <a:off x="304800" y="3810000"/>
            <a:ext cx="8534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Freight Costs</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gtEl>
                                        <p:attrNameLst>
                                          <p:attrName>style.visibility</p:attrName>
                                        </p:attrNameLst>
                                      </p:cBhvr>
                                      <p:to>
                                        <p:strVal val="visible"/>
                                      </p:to>
                                    </p:set>
                                    <p:animEffect transition="in" filter="wipe(left)">
                                      <p:cBhvr>
                                        <p:cTn id="7" dur="500"/>
                                        <p:tgtEl>
                                          <p:spTgt spid="86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5"/>
                                        </p:tgtEl>
                                        <p:attrNameLst>
                                          <p:attrName>style.visibility</p:attrName>
                                        </p:attrNameLst>
                                      </p:cBhvr>
                                      <p:to>
                                        <p:strVal val="visible"/>
                                      </p:to>
                                    </p:set>
                                    <p:animEffect transition="in" filter="wipe(left)">
                                      <p:cBhvr>
                                        <p:cTn id="12" dur="500"/>
                                        <p:tgtEl>
                                          <p:spTgt spid="86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9"/>
                                        </p:tgtEl>
                                        <p:attrNameLst>
                                          <p:attrName>style.visibility</p:attrName>
                                        </p:attrNameLst>
                                      </p:cBhvr>
                                      <p:to>
                                        <p:strVal val="visible"/>
                                      </p:to>
                                    </p:set>
                                    <p:animEffect transition="in" filter="wipe(left)">
                                      <p:cBhvr>
                                        <p:cTn id="17" dur="500"/>
                                        <p:tgtEl>
                                          <p:spTgt spid="860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71"/>
                                        </p:tgtEl>
                                        <p:attrNameLst>
                                          <p:attrName>style.visibility</p:attrName>
                                        </p:attrNameLst>
                                      </p:cBhvr>
                                      <p:to>
                                        <p:strVal val="visible"/>
                                      </p:to>
                                    </p:set>
                                    <p:animEffect transition="in" filter="wipe(left)">
                                      <p:cBhvr>
                                        <p:cTn id="22" dur="500"/>
                                        <p:tgtEl>
                                          <p:spTgt spid="86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P spid="860165" grpId="0" autoUpdateAnimBg="0"/>
      <p:bldP spid="860169" grpId="0" autoUpdateAnimBg="0"/>
      <p:bldP spid="8601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295400"/>
            <a:ext cx="81534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30000"/>
              </a:spcBef>
              <a:spcAft>
                <a:spcPct val="20000"/>
              </a:spcAft>
              <a:buSzPct val="80000"/>
            </a:pPr>
            <a:r>
              <a:rPr lang="en-US" altLang="en-US" sz="2200" b="1" dirty="0">
                <a:latin typeface="Liberation Sans" panose="020B0604020202020204" pitchFamily="34" charset="0"/>
              </a:rPr>
              <a:t>Purchaser may be dissatisfied</a:t>
            </a:r>
            <a:r>
              <a:rPr lang="en-US" altLang="en-US" sz="2200" dirty="0">
                <a:latin typeface="Liberation Sans" panose="020B0604020202020204" pitchFamily="34" charset="0"/>
              </a:rPr>
              <a:t> because goods are damaged or defective, of inferior quality, or do not meet specifications.</a:t>
            </a:r>
          </a:p>
        </p:txBody>
      </p:sp>
      <p:sp>
        <p:nvSpPr>
          <p:cNvPr id="17412" name="Rectangle 5"/>
          <p:cNvSpPr>
            <a:spLocks noChangeArrowheads="1"/>
          </p:cNvSpPr>
          <p:nvPr/>
        </p:nvSpPr>
        <p:spPr bwMode="auto">
          <a:xfrm>
            <a:off x="6858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Return goods for credit if the sale was made on credit, or for a cash refund if the purchase was for cash.</a:t>
            </a:r>
          </a:p>
        </p:txBody>
      </p:sp>
      <p:sp>
        <p:nvSpPr>
          <p:cNvPr id="17413" name="Rectangle 6"/>
          <p:cNvSpPr>
            <a:spLocks noChangeArrowheads="1"/>
          </p:cNvSpPr>
          <p:nvPr/>
        </p:nvSpPr>
        <p:spPr bwMode="auto">
          <a:xfrm>
            <a:off x="48006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May choose to keep the merchandise if the seller will grant a reduction of the purchase price.</a:t>
            </a:r>
          </a:p>
        </p:txBody>
      </p:sp>
      <p:sp>
        <p:nvSpPr>
          <p:cNvPr id="17414" name="Rectangle 7"/>
          <p:cNvSpPr>
            <a:spLocks noChangeArrowheads="1"/>
          </p:cNvSpPr>
          <p:nvPr/>
        </p:nvSpPr>
        <p:spPr bwMode="auto">
          <a:xfrm>
            <a:off x="685800" y="2592387"/>
            <a:ext cx="3581400" cy="461665"/>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Return</a:t>
            </a:r>
          </a:p>
        </p:txBody>
      </p:sp>
      <p:sp>
        <p:nvSpPr>
          <p:cNvPr id="17415" name="Rectangle 8"/>
          <p:cNvSpPr>
            <a:spLocks noChangeArrowheads="1"/>
          </p:cNvSpPr>
          <p:nvPr/>
        </p:nvSpPr>
        <p:spPr bwMode="auto">
          <a:xfrm>
            <a:off x="4800600" y="2590800"/>
            <a:ext cx="3581400" cy="461665"/>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Allowance</a:t>
            </a:r>
          </a:p>
        </p:txBody>
      </p:sp>
      <p:sp>
        <p:nvSpPr>
          <p:cNvPr id="17417"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74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33400" y="1295400"/>
            <a:ext cx="77724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returned goods costing $300 to PW Audio Supply on May 8.</a:t>
            </a:r>
          </a:p>
        </p:txBody>
      </p:sp>
      <p:sp>
        <p:nvSpPr>
          <p:cNvPr id="866309" name="Text Box 5"/>
          <p:cNvSpPr txBox="1">
            <a:spLocks noChangeArrowheads="1"/>
          </p:cNvSpPr>
          <p:nvPr/>
        </p:nvSpPr>
        <p:spPr bwMode="auto">
          <a:xfrm>
            <a:off x="1905000" y="2616200"/>
            <a:ext cx="6629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000">
                <a:solidFill>
                  <a:schemeClr val="tx1"/>
                </a:solidFill>
                <a:latin typeface="Comic Sans MS" pitchFamily="66" charset="0"/>
              </a:defRPr>
            </a:lvl1pPr>
            <a:lvl2pPr marL="742950" indent="-285750">
              <a:tabLst>
                <a:tab pos="4686300" algn="r"/>
              </a:tabLst>
              <a:defRPr sz="2000">
                <a:solidFill>
                  <a:schemeClr val="tx1"/>
                </a:solidFill>
                <a:latin typeface="Comic Sans MS" pitchFamily="66" charset="0"/>
              </a:defRPr>
            </a:lvl2pPr>
            <a:lvl3pPr marL="1143000" indent="-228600">
              <a:tabLst>
                <a:tab pos="4686300" algn="r"/>
              </a:tabLst>
              <a:defRPr sz="2000">
                <a:solidFill>
                  <a:schemeClr val="tx1"/>
                </a:solidFill>
                <a:latin typeface="Comic Sans MS" pitchFamily="66" charset="0"/>
              </a:defRPr>
            </a:lvl3pPr>
            <a:lvl4pPr marL="1600200" indent="-228600">
              <a:tabLst>
                <a:tab pos="4686300" algn="r"/>
              </a:tabLst>
              <a:defRPr sz="2000">
                <a:solidFill>
                  <a:schemeClr val="tx1"/>
                </a:solidFill>
                <a:latin typeface="Comic Sans MS" pitchFamily="66" charset="0"/>
              </a:defRPr>
            </a:lvl4pPr>
            <a:lvl5pPr marL="2057400" indent="-228600">
              <a:tabLst>
                <a:tab pos="46863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300</a:t>
            </a:r>
          </a:p>
        </p:txBody>
      </p:sp>
      <p:sp>
        <p:nvSpPr>
          <p:cNvPr id="18437" name="Text Box 6"/>
          <p:cNvSpPr txBox="1">
            <a:spLocks noChangeArrowheads="1"/>
          </p:cNvSpPr>
          <p:nvPr/>
        </p:nvSpPr>
        <p:spPr bwMode="auto">
          <a:xfrm>
            <a:off x="685800" y="2616200"/>
            <a:ext cx="1066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66311" name="Text Box 7"/>
          <p:cNvSpPr txBox="1">
            <a:spLocks noChangeArrowheads="1"/>
          </p:cNvSpPr>
          <p:nvPr/>
        </p:nvSpPr>
        <p:spPr bwMode="auto">
          <a:xfrm>
            <a:off x="1905000" y="3103563"/>
            <a:ext cx="6629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886450" algn="r"/>
              </a:tabLst>
              <a:defRPr sz="2000">
                <a:solidFill>
                  <a:schemeClr val="tx1"/>
                </a:solidFill>
                <a:latin typeface="Comic Sans MS" pitchFamily="66" charset="0"/>
              </a:defRPr>
            </a:lvl1pPr>
            <a:lvl2pPr marL="742950" indent="-285750">
              <a:tabLst>
                <a:tab pos="4745038" algn="r"/>
                <a:tab pos="5886450" algn="r"/>
              </a:tabLst>
              <a:defRPr sz="2000">
                <a:solidFill>
                  <a:schemeClr val="tx1"/>
                </a:solidFill>
                <a:latin typeface="Comic Sans MS" pitchFamily="66" charset="0"/>
              </a:defRPr>
            </a:lvl2pPr>
            <a:lvl3pPr marL="1143000" indent="-228600">
              <a:tabLst>
                <a:tab pos="4745038" algn="r"/>
                <a:tab pos="5886450" algn="r"/>
              </a:tabLst>
              <a:defRPr sz="2000">
                <a:solidFill>
                  <a:schemeClr val="tx1"/>
                </a:solidFill>
                <a:latin typeface="Comic Sans MS" pitchFamily="66" charset="0"/>
              </a:defRPr>
            </a:lvl3pPr>
            <a:lvl4pPr marL="1600200" indent="-228600">
              <a:tabLst>
                <a:tab pos="4745038" algn="r"/>
                <a:tab pos="5886450" algn="r"/>
              </a:tabLst>
              <a:defRPr sz="2000">
                <a:solidFill>
                  <a:schemeClr val="tx1"/>
                </a:solidFill>
                <a:latin typeface="Comic Sans MS" pitchFamily="66" charset="0"/>
              </a:defRPr>
            </a:lvl4pPr>
            <a:lvl5pPr marL="2057400" indent="-228600">
              <a:tabLst>
                <a:tab pos="4745038" algn="r"/>
                <a:tab pos="588645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Inventory</a:t>
            </a:r>
            <a:r>
              <a:rPr lang="en-US" altLang="en-US" sz="2200" dirty="0">
                <a:latin typeface="Liberation Sans" panose="020B0604020202020204" pitchFamily="34" charset="0"/>
                <a:cs typeface="Arial" charset="0"/>
              </a:rPr>
              <a:t> 		300</a:t>
            </a:r>
          </a:p>
        </p:txBody>
      </p:sp>
      <p:sp>
        <p:nvSpPr>
          <p:cNvPr id="184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9"/>
                                        </p:tgtEl>
                                        <p:attrNameLst>
                                          <p:attrName>style.visibility</p:attrName>
                                        </p:attrNameLst>
                                      </p:cBhvr>
                                      <p:to>
                                        <p:strVal val="visible"/>
                                      </p:to>
                                    </p:set>
                                    <p:animEffect transition="in" filter="wipe(left)">
                                      <p:cBhvr>
                                        <p:cTn id="7" dur="500"/>
                                        <p:tgtEl>
                                          <p:spTgt spid="86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gtEl>
                                        <p:attrNameLst>
                                          <p:attrName>style.visibility</p:attrName>
                                        </p:attrNameLst>
                                      </p:cBhvr>
                                      <p:to>
                                        <p:strVal val="visible"/>
                                      </p:to>
                                    </p:set>
                                    <p:animEffect transition="in" filter="wipe(left)">
                                      <p:cBhvr>
                                        <p:cTn id="12"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9" grpId="0" autoUpdateAnimBg="0"/>
      <p:bldP spid="8663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In a perpetual inventory system, a return of defective merchandise by a purchaser is recorded by crediting: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Returns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Allowance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Inventory</a:t>
            </a:r>
          </a:p>
        </p:txBody>
      </p:sp>
      <p:sp>
        <p:nvSpPr>
          <p:cNvPr id="19460" name="Text Box 9"/>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1946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9" name="Notched Right Arrow 8"/>
          <p:cNvSpPr/>
          <p:nvPr/>
        </p:nvSpPr>
        <p:spPr bwMode="auto">
          <a:xfrm>
            <a:off x="152400" y="4572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7696200" cy="338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spcAft>
                <a:spcPct val="20000"/>
              </a:spcAft>
              <a:buSzPct val="80000"/>
            </a:pPr>
            <a:r>
              <a:rPr lang="en-US" altLang="en-US" sz="2300" b="1" dirty="0">
                <a:latin typeface="Liberation Sans" panose="020B0604020202020204" pitchFamily="34" charset="0"/>
              </a:rPr>
              <a:t>Credit terms</a:t>
            </a:r>
            <a:r>
              <a:rPr lang="en-US" altLang="en-US" sz="2300" dirty="0">
                <a:latin typeface="Liberation Sans" panose="020B0604020202020204" pitchFamily="34" charset="0"/>
              </a:rPr>
              <a:t> may permit buyer to claim a cash discount for prompt payment.</a:t>
            </a:r>
          </a:p>
          <a:p>
            <a:pPr algn="l">
              <a:lnSpc>
                <a:spcPct val="125000"/>
              </a:lnSpc>
              <a:spcBef>
                <a:spcPct val="50000"/>
              </a:spcBef>
              <a:spcAft>
                <a:spcPct val="20000"/>
              </a:spcAft>
              <a:buSzPct val="80000"/>
            </a:pPr>
            <a:r>
              <a:rPr lang="en-US" altLang="en-US" sz="2300" b="1" dirty="0">
                <a:latin typeface="Liberation Sans" panose="020B0604020202020204" pitchFamily="34" charset="0"/>
              </a:rPr>
              <a:t>Advantages:</a:t>
            </a:r>
          </a:p>
          <a:p>
            <a:pPr lvl="1" algn="l">
              <a:lnSpc>
                <a:spcPct val="125000"/>
              </a:lnSpc>
              <a:spcBef>
                <a:spcPct val="5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Purchaser saves money.</a:t>
            </a:r>
          </a:p>
          <a:p>
            <a:pPr lvl="1" algn="l">
              <a:lnSpc>
                <a:spcPct val="125000"/>
              </a:lnSpc>
              <a:spcBef>
                <a:spcPct val="5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Seller shortens the operating cycle by converting the accounts receivable into cash earlier.</a:t>
            </a:r>
          </a:p>
        </p:txBody>
      </p:sp>
      <p:sp>
        <p:nvSpPr>
          <p:cNvPr id="20484" name="Rectangle 5"/>
          <p:cNvSpPr>
            <a:spLocks noChangeArrowheads="1"/>
          </p:cNvSpPr>
          <p:nvPr/>
        </p:nvSpPr>
        <p:spPr bwMode="auto">
          <a:xfrm>
            <a:off x="5105400" y="2281237"/>
            <a:ext cx="2895600" cy="769938"/>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b="1" dirty="0">
                <a:solidFill>
                  <a:srgbClr val="800000"/>
                </a:solidFill>
                <a:latin typeface="Liberation Sans" panose="020B0604020202020204" pitchFamily="34" charset="0"/>
              </a:rPr>
              <a:t>Example: </a:t>
            </a:r>
            <a:r>
              <a:rPr lang="en-US" altLang="en-US" dirty="0">
                <a:latin typeface="Liberation Sans" panose="020B0604020202020204" pitchFamily="34" charset="0"/>
              </a:rPr>
              <a:t>Credit terms may read </a:t>
            </a:r>
            <a:r>
              <a:rPr lang="en-US" altLang="en-US" sz="2200" b="1" dirty="0">
                <a:solidFill>
                  <a:srgbClr val="800000"/>
                </a:solidFill>
                <a:latin typeface="Liberation Sans" panose="020B0604020202020204" pitchFamily="34" charset="0"/>
              </a:rPr>
              <a:t>2/10, n/30</a:t>
            </a:r>
            <a:r>
              <a:rPr lang="en-US" altLang="en-US" dirty="0">
                <a:latin typeface="Liberation Sans" panose="020B0604020202020204" pitchFamily="34" charset="0"/>
              </a:rPr>
              <a:t>.</a:t>
            </a:r>
          </a:p>
        </p:txBody>
      </p:sp>
      <p:sp>
        <p:nvSpPr>
          <p:cNvPr id="2048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204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09600" y="2516188"/>
            <a:ext cx="2438400" cy="2128837"/>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2% discount if paid within 10 days, otherwise net amount due within 30 days.</a:t>
            </a:r>
          </a:p>
        </p:txBody>
      </p:sp>
      <p:sp>
        <p:nvSpPr>
          <p:cNvPr id="21507" name="Rectangle 5"/>
          <p:cNvSpPr>
            <a:spLocks noChangeArrowheads="1"/>
          </p:cNvSpPr>
          <p:nvPr/>
        </p:nvSpPr>
        <p:spPr bwMode="auto">
          <a:xfrm>
            <a:off x="33528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1% discount if paid within first 10 days of next month.</a:t>
            </a:r>
          </a:p>
        </p:txBody>
      </p:sp>
      <p:sp>
        <p:nvSpPr>
          <p:cNvPr id="21508" name="Rectangle 6"/>
          <p:cNvSpPr>
            <a:spLocks noChangeArrowheads="1"/>
          </p:cNvSpPr>
          <p:nvPr/>
        </p:nvSpPr>
        <p:spPr bwMode="auto">
          <a:xfrm>
            <a:off x="6096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2/10, n/30</a:t>
            </a:r>
          </a:p>
        </p:txBody>
      </p:sp>
      <p:sp>
        <p:nvSpPr>
          <p:cNvPr id="21509" name="Rectangle 7"/>
          <p:cNvSpPr>
            <a:spLocks noChangeArrowheads="1"/>
          </p:cNvSpPr>
          <p:nvPr/>
        </p:nvSpPr>
        <p:spPr bwMode="auto">
          <a:xfrm>
            <a:off x="33528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1/10 EOM</a:t>
            </a:r>
          </a:p>
        </p:txBody>
      </p:sp>
      <p:sp>
        <p:nvSpPr>
          <p:cNvPr id="21510" name="Rectangle 8"/>
          <p:cNvSpPr>
            <a:spLocks noChangeArrowheads="1"/>
          </p:cNvSpPr>
          <p:nvPr/>
        </p:nvSpPr>
        <p:spPr bwMode="auto">
          <a:xfrm>
            <a:off x="60960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Net amount due within the first 10 days of the next month.</a:t>
            </a:r>
          </a:p>
        </p:txBody>
      </p:sp>
      <p:sp>
        <p:nvSpPr>
          <p:cNvPr id="21511" name="Rectangle 9"/>
          <p:cNvSpPr>
            <a:spLocks noChangeArrowheads="1"/>
          </p:cNvSpPr>
          <p:nvPr/>
        </p:nvSpPr>
        <p:spPr bwMode="auto">
          <a:xfrm>
            <a:off x="60960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n/10 EOM</a:t>
            </a:r>
          </a:p>
        </p:txBody>
      </p:sp>
      <p:sp>
        <p:nvSpPr>
          <p:cNvPr id="21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244850"/>
            <a:ext cx="80772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5123" name="Picture 56" descr="ANd9GcSOIdLGanUplF9A3LzYBZEGvJqfPRDVr8zSqH6bhWCHER6lIV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3496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457200" y="1492250"/>
            <a:ext cx="56388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25000"/>
              </a:spcBef>
              <a:buClr>
                <a:schemeClr val="tx1"/>
              </a:buClr>
              <a:buFont typeface="Wingdings" pitchFamily="2" charset="2"/>
              <a:buNone/>
            </a:pPr>
            <a:r>
              <a:rPr lang="en-US" altLang="en-US" sz="2600" b="1" dirty="0">
                <a:latin typeface="Liberation Sans" panose="020B0604020202020204" pitchFamily="34" charset="0"/>
              </a:rPr>
              <a:t>Merchandising Companies</a:t>
            </a:r>
          </a:p>
          <a:p>
            <a:pPr algn="l">
              <a:lnSpc>
                <a:spcPct val="120000"/>
              </a:lnSpc>
              <a:spcBef>
                <a:spcPct val="25000"/>
              </a:spcBef>
              <a:buClr>
                <a:schemeClr val="tx1"/>
              </a:buClr>
              <a:buFont typeface="Wingdings" pitchFamily="2" charset="2"/>
              <a:buNone/>
            </a:pPr>
            <a:r>
              <a:rPr lang="en-US" altLang="en-US" sz="2400" dirty="0">
                <a:latin typeface="Liberation Sans" panose="020B0604020202020204" pitchFamily="34" charset="0"/>
              </a:rPr>
              <a:t>Buy and Sell Goods </a:t>
            </a:r>
          </a:p>
        </p:txBody>
      </p:sp>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27413"/>
            <a:ext cx="1333500"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Text Box 13"/>
          <p:cNvSpPr txBox="1">
            <a:spLocks noChangeArrowheads="1"/>
          </p:cNvSpPr>
          <p:nvPr/>
        </p:nvSpPr>
        <p:spPr bwMode="auto">
          <a:xfrm>
            <a:off x="762000" y="47990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Wholesaler</a:t>
            </a:r>
          </a:p>
        </p:txBody>
      </p:sp>
      <p:pic>
        <p:nvPicPr>
          <p:cNvPr id="51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041775"/>
            <a:ext cx="15240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16"/>
          <p:cNvSpPr txBox="1">
            <a:spLocks noChangeArrowheads="1"/>
          </p:cNvSpPr>
          <p:nvPr/>
        </p:nvSpPr>
        <p:spPr bwMode="auto">
          <a:xfrm>
            <a:off x="6553200" y="47990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Consumer</a:t>
            </a:r>
          </a:p>
        </p:txBody>
      </p:sp>
      <p:sp>
        <p:nvSpPr>
          <p:cNvPr id="5130" name="AutoShape 17"/>
          <p:cNvSpPr>
            <a:spLocks noChangeArrowheads="1"/>
          </p:cNvSpPr>
          <p:nvPr/>
        </p:nvSpPr>
        <p:spPr bwMode="auto">
          <a:xfrm>
            <a:off x="2667000" y="400685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1" name="AutoShape 18"/>
          <p:cNvSpPr>
            <a:spLocks noChangeArrowheads="1"/>
          </p:cNvSpPr>
          <p:nvPr/>
        </p:nvSpPr>
        <p:spPr bwMode="auto">
          <a:xfrm>
            <a:off x="5867400" y="400685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2" name="Rectangle 20"/>
          <p:cNvSpPr>
            <a:spLocks noChangeArrowheads="1"/>
          </p:cNvSpPr>
          <p:nvPr/>
        </p:nvSpPr>
        <p:spPr bwMode="auto">
          <a:xfrm>
            <a:off x="685800" y="5638800"/>
            <a:ext cx="8077200" cy="762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200" dirty="0">
                <a:latin typeface="Liberation Sans" panose="020B0604020202020204" pitchFamily="34" charset="0"/>
              </a:rPr>
              <a:t>The primary source of revenues is referred to as                    </a:t>
            </a:r>
            <a:r>
              <a:rPr lang="en-US" altLang="en-US" sz="2200" b="1" dirty="0">
                <a:solidFill>
                  <a:srgbClr val="000066"/>
                </a:solidFill>
                <a:latin typeface="Liberation Sans" panose="020B0604020202020204" pitchFamily="34" charset="0"/>
              </a:rPr>
              <a:t>sales revenue</a:t>
            </a:r>
            <a:r>
              <a:rPr lang="en-US" altLang="en-US" sz="2200" dirty="0">
                <a:latin typeface="Liberation Sans" panose="020B0604020202020204" pitchFamily="34" charset="0"/>
              </a:rPr>
              <a:t> or </a:t>
            </a:r>
            <a:r>
              <a:rPr lang="en-US" altLang="en-US" sz="2200" b="1" dirty="0">
                <a:latin typeface="Liberation Sans" panose="020B0604020202020204" pitchFamily="34" charset="0"/>
              </a:rPr>
              <a:t>sales</a:t>
            </a:r>
            <a:r>
              <a:rPr lang="en-US" altLang="en-US" sz="2200" dirty="0">
                <a:latin typeface="Liberation Sans" panose="020B0604020202020204" pitchFamily="34" charset="0"/>
              </a:rPr>
              <a:t>.</a:t>
            </a:r>
          </a:p>
        </p:txBody>
      </p:sp>
      <p:pic>
        <p:nvPicPr>
          <p:cNvPr id="5133" name="Picture 24" descr="REI-Logo_BW_for_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49225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8" descr="walm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68275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6" descr="ANd9GcRhX1pE3Ou562T-Qx-OjhgeGG43OEnHyUZfSLd9Cq6b8Yyo2YOeb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2163" y="2482850"/>
            <a:ext cx="22812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AutoShape 32"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7" name="AutoShape 34"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8" name="AutoShape 36"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9" name="AutoShape 40" descr="9k="/>
          <p:cNvSpPr>
            <a:spLocks noChangeAspect="1" noChangeArrowheads="1"/>
          </p:cNvSpPr>
          <p:nvPr/>
        </p:nvSpPr>
        <p:spPr bwMode="auto">
          <a:xfrm>
            <a:off x="3829050" y="29400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0" name="AutoShape 48"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1" name="AutoShape 50"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2" name="Text Box 15"/>
          <p:cNvSpPr txBox="1">
            <a:spLocks noChangeArrowheads="1"/>
          </p:cNvSpPr>
          <p:nvPr/>
        </p:nvSpPr>
        <p:spPr bwMode="auto">
          <a:xfrm>
            <a:off x="3886200" y="2711450"/>
            <a:ext cx="1219200" cy="4270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Retailer</a:t>
            </a:r>
          </a:p>
        </p:txBody>
      </p:sp>
      <p:pic>
        <p:nvPicPr>
          <p:cNvPr id="5143" name="Picture 60" descr="ANd9GcTYZPScEQjb4ydq5g8E7L4821jXXgIQ8JM7wGG2k5-1XggLFgD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549650"/>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2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smtClean="0">
                <a:solidFill>
                  <a:schemeClr val="bg1"/>
                </a:solidFill>
                <a:latin typeface="Liberation Sans" panose="020B0604020202020204" pitchFamily="34" charset="0"/>
              </a:rPr>
              <a:t>Describe </a:t>
            </a:r>
            <a:r>
              <a:rPr lang="en-US" sz="2400" b="1" dirty="0">
                <a:solidFill>
                  <a:schemeClr val="bg1"/>
                </a:solidFill>
                <a:latin typeface="Liberation Sans" panose="020B0604020202020204" pitchFamily="34" charset="0"/>
              </a:rPr>
              <a:t>merchandising </a:t>
            </a:r>
            <a:r>
              <a:rPr lang="en-US" sz="2400" b="1" dirty="0" smtClean="0">
                <a:solidFill>
                  <a:schemeClr val="bg1"/>
                </a:solidFill>
                <a:latin typeface="Liberation Sans" panose="020B0604020202020204" pitchFamily="34" charset="0"/>
              </a:rPr>
              <a:t>operations and </a:t>
            </a:r>
            <a:r>
              <a:rPr lang="en-US" sz="2400" b="1" dirty="0">
                <a:solidFill>
                  <a:schemeClr val="bg1"/>
                </a:solidFill>
                <a:latin typeface="Liberation Sans" panose="020B0604020202020204" pitchFamily="34" charset="0"/>
              </a:rPr>
              <a:t>inventory systems.</a:t>
            </a:r>
          </a:p>
        </p:txBody>
      </p:sp>
      <p:sp>
        <p:nvSpPr>
          <p:cNvPr id="28" name="Oval 2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400" b="1" dirty="0">
                <a:solidFill>
                  <a:schemeClr val="accent3"/>
                </a:solidFill>
                <a:latin typeface="Liberation Sans" panose="020B0604020202020204" pitchFamily="34" charset="0"/>
              </a:rPr>
              <a:t>1</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170237874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1905000" y="38036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2531" name="Text Box 3"/>
          <p:cNvSpPr txBox="1">
            <a:spLocks noChangeArrowheads="1"/>
          </p:cNvSpPr>
          <p:nvPr/>
        </p:nvSpPr>
        <p:spPr bwMode="auto">
          <a:xfrm>
            <a:off x="5334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72452" name="Text Box 4"/>
          <p:cNvSpPr txBox="1">
            <a:spLocks noChangeArrowheads="1"/>
          </p:cNvSpPr>
          <p:nvPr/>
        </p:nvSpPr>
        <p:spPr bwMode="auto">
          <a:xfrm>
            <a:off x="1905000" y="47942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872454" name="Text Box 6"/>
          <p:cNvSpPr txBox="1">
            <a:spLocks noChangeArrowheads="1"/>
          </p:cNvSpPr>
          <p:nvPr/>
        </p:nvSpPr>
        <p:spPr bwMode="auto">
          <a:xfrm>
            <a:off x="1905000" y="4308475"/>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70</a:t>
            </a:r>
          </a:p>
        </p:txBody>
      </p:sp>
      <p:sp>
        <p:nvSpPr>
          <p:cNvPr id="872455" name="Text Box 7"/>
          <p:cNvSpPr txBox="1">
            <a:spLocks noChangeArrowheads="1"/>
          </p:cNvSpPr>
          <p:nvPr/>
        </p:nvSpPr>
        <p:spPr bwMode="auto">
          <a:xfrm>
            <a:off x="457200" y="5602288"/>
            <a:ext cx="40386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cs typeface="Arial" charset="0"/>
              </a:rPr>
              <a:t>(Discount = $3,500 x 2% = </a:t>
            </a:r>
            <a:r>
              <a:rPr lang="en-US" altLang="en-US" sz="1800" b="1" dirty="0">
                <a:latin typeface="Liberation Sans" panose="020B0604020202020204" pitchFamily="34" charset="0"/>
                <a:cs typeface="Arial" charset="0"/>
              </a:rPr>
              <a:t>$70</a:t>
            </a:r>
            <a:r>
              <a:rPr lang="en-US" altLang="en-US" sz="1800" dirty="0">
                <a:latin typeface="Liberation Sans" panose="020B0604020202020204" pitchFamily="34" charset="0"/>
                <a:cs typeface="Arial" charset="0"/>
              </a:rPr>
              <a:t>)</a:t>
            </a:r>
          </a:p>
        </p:txBody>
      </p:sp>
      <p:sp>
        <p:nvSpPr>
          <p:cNvPr id="22536" name="Text Box 9"/>
          <p:cNvSpPr txBox="1">
            <a:spLocks noChangeArrowheads="1"/>
          </p:cNvSpPr>
          <p:nvPr/>
        </p:nvSpPr>
        <p:spPr bwMode="auto">
          <a:xfrm>
            <a:off x="533400" y="1295400"/>
            <a:ext cx="7848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pays the balance due of $3,500 (gross invoice price of $3,800 less purchase returns and allowances of $300) on May 14, the last day of the discount period.  Prepare the journal entry Sauk Stereo makes on May 14 to record the payment.</a:t>
            </a:r>
          </a:p>
        </p:txBody>
      </p:sp>
      <p:sp>
        <p:nvSpPr>
          <p:cNvPr id="2253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gtEl>
                                        <p:attrNameLst>
                                          <p:attrName>style.visibility</p:attrName>
                                        </p:attrNameLst>
                                      </p:cBhvr>
                                      <p:to>
                                        <p:strVal val="visible"/>
                                      </p:to>
                                    </p:set>
                                    <p:animEffect transition="in" filter="wipe(left)">
                                      <p:cBhvr>
                                        <p:cTn id="7" dur="500"/>
                                        <p:tgtEl>
                                          <p:spTgt spid="872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4"/>
                                        </p:tgtEl>
                                        <p:attrNameLst>
                                          <p:attrName>style.visibility</p:attrName>
                                        </p:attrNameLst>
                                      </p:cBhvr>
                                      <p:to>
                                        <p:strVal val="visible"/>
                                      </p:to>
                                    </p:set>
                                    <p:animEffect transition="in" filter="wipe(left)">
                                      <p:cBhvr>
                                        <p:cTn id="12" dur="500"/>
                                        <p:tgtEl>
                                          <p:spTgt spid="87245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72455"/>
                                        </p:tgtEl>
                                        <p:attrNameLst>
                                          <p:attrName>style.visibility</p:attrName>
                                        </p:attrNameLst>
                                      </p:cBhvr>
                                      <p:to>
                                        <p:strVal val="visible"/>
                                      </p:to>
                                    </p:set>
                                    <p:animEffect transition="in" filter="wipe(left)">
                                      <p:cBhvr>
                                        <p:cTn id="16" dur="500"/>
                                        <p:tgtEl>
                                          <p:spTgt spid="872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72452"/>
                                        </p:tgtEl>
                                        <p:attrNameLst>
                                          <p:attrName>style.visibility</p:attrName>
                                        </p:attrNameLst>
                                      </p:cBhvr>
                                      <p:to>
                                        <p:strVal val="visible"/>
                                      </p:to>
                                    </p:set>
                                    <p:animEffect transition="in" filter="wipe(left)">
                                      <p:cBhvr>
                                        <p:cTn id="21" dur="500"/>
                                        <p:tgtEl>
                                          <p:spTgt spid="87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0" grpId="0" autoUpdateAnimBg="0"/>
      <p:bldP spid="872452" grpId="0" autoUpdateAnimBg="0"/>
      <p:bldP spid="872454" grpId="0" autoUpdateAnimBg="0"/>
      <p:bldP spid="8724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905000" y="29638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3555" name="Text Box 3"/>
          <p:cNvSpPr txBox="1">
            <a:spLocks noChangeArrowheads="1"/>
          </p:cNvSpPr>
          <p:nvPr/>
        </p:nvSpPr>
        <p:spPr bwMode="auto">
          <a:xfrm>
            <a:off x="533400" y="29638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June 3</a:t>
            </a:r>
          </a:p>
        </p:txBody>
      </p:sp>
      <p:sp>
        <p:nvSpPr>
          <p:cNvPr id="874501" name="Text Box 5"/>
          <p:cNvSpPr txBox="1">
            <a:spLocks noChangeArrowheads="1"/>
          </p:cNvSpPr>
          <p:nvPr/>
        </p:nvSpPr>
        <p:spPr bwMode="auto">
          <a:xfrm>
            <a:off x="1905000" y="346868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3,500</a:t>
            </a:r>
          </a:p>
        </p:txBody>
      </p:sp>
      <p:sp>
        <p:nvSpPr>
          <p:cNvPr id="23558" name="Text Box 9"/>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Sauk Stereo failed to take the discount, and instead made full payment of $3,500 on June 3, the journal entry would be:</a:t>
            </a:r>
          </a:p>
        </p:txBody>
      </p:sp>
      <p:sp>
        <p:nvSpPr>
          <p:cNvPr id="235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8"/>
                                        </p:tgtEl>
                                        <p:attrNameLst>
                                          <p:attrName>style.visibility</p:attrName>
                                        </p:attrNameLst>
                                      </p:cBhvr>
                                      <p:to>
                                        <p:strVal val="visible"/>
                                      </p:to>
                                    </p:set>
                                    <p:animEffect transition="in" filter="wipe(left)">
                                      <p:cBhvr>
                                        <p:cTn id="7" dur="500"/>
                                        <p:tgtEl>
                                          <p:spTgt spid="87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501"/>
                                        </p:tgtEl>
                                        <p:attrNameLst>
                                          <p:attrName>style.visibility</p:attrName>
                                        </p:attrNameLst>
                                      </p:cBhvr>
                                      <p:to>
                                        <p:strVal val="visible"/>
                                      </p:to>
                                    </p:set>
                                    <p:animEffect transition="in" filter="wipe(left)">
                                      <p:cBhvr>
                                        <p:cTn id="12"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utoUpdateAnimBg="0"/>
      <p:bldP spid="87450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371600"/>
            <a:ext cx="8153400" cy="46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70000"/>
              </a:spcBef>
              <a:spcAft>
                <a:spcPct val="20000"/>
              </a:spcAft>
              <a:buSzPct val="80000"/>
            </a:pPr>
            <a:r>
              <a:rPr lang="en-US" altLang="en-US" sz="2400" b="1" dirty="0">
                <a:solidFill>
                  <a:srgbClr val="000000"/>
                </a:solidFill>
                <a:latin typeface="Liberation Sans" panose="020B0604020202020204" pitchFamily="34" charset="0"/>
              </a:rPr>
              <a:t>Should discounts be taken</a:t>
            </a:r>
            <a:r>
              <a:rPr lang="en-US" altLang="en-US" sz="2400" dirty="0">
                <a:solidFill>
                  <a:srgbClr val="000000"/>
                </a:solidFill>
                <a:latin typeface="Liberation Sans" panose="020B0604020202020204" pitchFamily="34" charset="0"/>
              </a:rPr>
              <a:t> when offered?</a:t>
            </a:r>
          </a:p>
        </p:txBody>
      </p:sp>
      <p:graphicFrame>
        <p:nvGraphicFramePr>
          <p:cNvPr id="24580" name="Object 5"/>
          <p:cNvGraphicFramePr>
            <a:graphicFrameLocks noChangeAspect="1"/>
          </p:cNvGraphicFramePr>
          <p:nvPr>
            <p:extLst>
              <p:ext uri="{D42A27DB-BD31-4B8C-83A1-F6EECF244321}">
                <p14:modId xmlns:p14="http://schemas.microsoft.com/office/powerpoint/2010/main" val="69303900"/>
              </p:ext>
            </p:extLst>
          </p:nvPr>
        </p:nvGraphicFramePr>
        <p:xfrm>
          <a:off x="661988" y="1935163"/>
          <a:ext cx="7553325" cy="1720850"/>
        </p:xfrm>
        <a:graphic>
          <a:graphicData uri="http://schemas.openxmlformats.org/presentationml/2006/ole">
            <mc:AlternateContent xmlns:mc="http://schemas.openxmlformats.org/markup-compatibility/2006">
              <mc:Choice xmlns:v="urn:schemas-microsoft-com:vml" Requires="v">
                <p:oleObj spid="_x0000_s24688" name="Worksheet" r:id="rId5" imgW="4524479" imgH="1038165" progId="Excel.Sheet.8">
                  <p:embed/>
                </p:oleObj>
              </mc:Choice>
              <mc:Fallback>
                <p:oleObj name="Worksheet" r:id="rId5" imgW="4524479" imgH="1038165" progId="Excel.Sheet.8">
                  <p:embed/>
                  <p:pic>
                    <p:nvPicPr>
                      <p:cNvPr id="0" name="Object 5"/>
                      <p:cNvPicPr>
                        <a:picLocks noChangeAspect="1" noChangeArrowheads="1"/>
                      </p:cNvPicPr>
                      <p:nvPr/>
                    </p:nvPicPr>
                    <p:blipFill>
                      <a:blip r:embed="rId6"/>
                      <a:srcRect/>
                      <a:stretch>
                        <a:fillRect/>
                      </a:stretch>
                    </p:blipFill>
                    <p:spPr bwMode="auto">
                      <a:xfrm>
                        <a:off x="661988" y="1935163"/>
                        <a:ext cx="7553325" cy="1720850"/>
                      </a:xfrm>
                      <a:prstGeom prst="rect">
                        <a:avLst/>
                      </a:prstGeom>
                      <a:solidFill>
                        <a:schemeClr val="bg1"/>
                      </a:solidFill>
                      <a:ln>
                        <a:noFill/>
                      </a:ln>
                      <a:effectLst/>
                      <a:extLs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Rectangle 6"/>
          <p:cNvSpPr>
            <a:spLocks noChangeArrowheads="1"/>
          </p:cNvSpPr>
          <p:nvPr/>
        </p:nvSpPr>
        <p:spPr bwMode="auto">
          <a:xfrm>
            <a:off x="1052513" y="4144963"/>
            <a:ext cx="7010400" cy="985837"/>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5000"/>
              </a:lnSpc>
              <a:spcBef>
                <a:spcPct val="40000"/>
              </a:spcBef>
            </a:pPr>
            <a:r>
              <a:rPr lang="en-US" altLang="en-US" sz="2100" b="1" dirty="0">
                <a:solidFill>
                  <a:srgbClr val="800000"/>
                </a:solidFill>
                <a:latin typeface="Liberation Sans" panose="020B0604020202020204" pitchFamily="34" charset="0"/>
              </a:rPr>
              <a:t>Example:</a:t>
            </a:r>
            <a:r>
              <a:rPr lang="en-US" altLang="en-US" sz="2100" dirty="0">
                <a:latin typeface="Liberation Sans" panose="020B0604020202020204" pitchFamily="34" charset="0"/>
              </a:rPr>
              <a:t>  2% for 20 days = Annual rate of 36.5%</a:t>
            </a:r>
          </a:p>
          <a:p>
            <a:pPr>
              <a:lnSpc>
                <a:spcPct val="115000"/>
              </a:lnSpc>
              <a:spcBef>
                <a:spcPct val="40000"/>
              </a:spcBef>
            </a:pPr>
            <a:r>
              <a:rPr lang="en-US" altLang="en-US" sz="2100" dirty="0">
                <a:latin typeface="Liberation Sans" panose="020B0604020202020204" pitchFamily="34" charset="0"/>
              </a:rPr>
              <a:t>$3,500 x 36.5% x 20 </a:t>
            </a: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365 = $70</a:t>
            </a:r>
          </a:p>
        </p:txBody>
      </p:sp>
      <p:sp>
        <p:nvSpPr>
          <p:cNvPr id="2458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724940775"/>
              </p:ext>
            </p:extLst>
          </p:nvPr>
        </p:nvGraphicFramePr>
        <p:xfrm>
          <a:off x="1676400" y="1219200"/>
          <a:ext cx="5867400" cy="4400550"/>
        </p:xfrm>
        <a:graphic>
          <a:graphicData uri="http://schemas.openxmlformats.org/presentationml/2006/ole">
            <mc:AlternateContent xmlns:mc="http://schemas.openxmlformats.org/markup-compatibility/2006">
              <mc:Choice xmlns:v="urn:schemas-microsoft-com:vml" Requires="v">
                <p:oleObj spid="_x0000_s25720" name="Slide" r:id="rId4" imgW="4523402" imgH="3392563" progId="PowerPoint.Slide.8">
                  <p:embed/>
                </p:oleObj>
              </mc:Choice>
              <mc:Fallback>
                <p:oleObj name="Slide" r:id="rId4" imgW="4523402" imgH="339256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2667000" y="2895600"/>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3,800</a:t>
            </a:r>
          </a:p>
        </p:txBody>
      </p:sp>
      <p:sp>
        <p:nvSpPr>
          <p:cNvPr id="25604" name="Text Box 4"/>
          <p:cNvSpPr txBox="1">
            <a:spLocks noChangeArrowheads="1"/>
          </p:cNvSpPr>
          <p:nvPr/>
        </p:nvSpPr>
        <p:spPr bwMode="auto">
          <a:xfrm>
            <a:off x="6705600" y="2895600"/>
            <a:ext cx="220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8</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Return</a:t>
            </a:r>
          </a:p>
        </p:txBody>
      </p:sp>
      <p:sp>
        <p:nvSpPr>
          <p:cNvPr id="25605" name="Text Box 5"/>
          <p:cNvSpPr txBox="1">
            <a:spLocks noChangeArrowheads="1"/>
          </p:cNvSpPr>
          <p:nvPr/>
        </p:nvSpPr>
        <p:spPr bwMode="auto">
          <a:xfrm>
            <a:off x="4953000" y="2895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300</a:t>
            </a:r>
          </a:p>
        </p:txBody>
      </p:sp>
      <p:sp>
        <p:nvSpPr>
          <p:cNvPr id="25606" name="Text Box 6"/>
          <p:cNvSpPr txBox="1">
            <a:spLocks noChangeArrowheads="1"/>
          </p:cNvSpPr>
          <p:nvPr/>
        </p:nvSpPr>
        <p:spPr bwMode="auto">
          <a:xfrm>
            <a:off x="228600" y="4267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Balance</a:t>
            </a:r>
          </a:p>
        </p:txBody>
      </p:sp>
      <p:sp>
        <p:nvSpPr>
          <p:cNvPr id="25607" name="Text Box 7"/>
          <p:cNvSpPr txBox="1">
            <a:spLocks noChangeArrowheads="1"/>
          </p:cNvSpPr>
          <p:nvPr/>
        </p:nvSpPr>
        <p:spPr bwMode="auto">
          <a:xfrm>
            <a:off x="1524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Purchase</a:t>
            </a:r>
          </a:p>
        </p:txBody>
      </p:sp>
      <p:sp>
        <p:nvSpPr>
          <p:cNvPr id="25608" name="Text Box 8"/>
          <p:cNvSpPr txBox="1">
            <a:spLocks noChangeArrowheads="1"/>
          </p:cNvSpPr>
          <p:nvPr/>
        </p:nvSpPr>
        <p:spPr bwMode="auto">
          <a:xfrm>
            <a:off x="2590800" y="4267200"/>
            <a:ext cx="1752600" cy="457200"/>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000">
                <a:solidFill>
                  <a:schemeClr val="tx1"/>
                </a:solidFill>
                <a:latin typeface="Comic Sans MS" pitchFamily="66" charset="0"/>
              </a:defRPr>
            </a:lvl1pPr>
            <a:lvl2pPr marL="742950" indent="-285750">
              <a:tabLst>
                <a:tab pos="1204913" algn="r"/>
              </a:tabLst>
              <a:defRPr sz="2000">
                <a:solidFill>
                  <a:schemeClr val="tx1"/>
                </a:solidFill>
                <a:latin typeface="Comic Sans MS" pitchFamily="66" charset="0"/>
              </a:defRPr>
            </a:lvl2pPr>
            <a:lvl3pPr marL="1143000" indent="-228600">
              <a:tabLst>
                <a:tab pos="1204913" algn="r"/>
              </a:tabLst>
              <a:defRPr sz="2000">
                <a:solidFill>
                  <a:schemeClr val="tx1"/>
                </a:solidFill>
                <a:latin typeface="Comic Sans MS" pitchFamily="66" charset="0"/>
              </a:defRPr>
            </a:lvl3pPr>
            <a:lvl4pPr marL="1600200" indent="-228600">
              <a:tabLst>
                <a:tab pos="1204913" algn="r"/>
              </a:tabLst>
              <a:defRPr sz="2000">
                <a:solidFill>
                  <a:schemeClr val="tx1"/>
                </a:solidFill>
                <a:latin typeface="Comic Sans MS" pitchFamily="66" charset="0"/>
              </a:defRPr>
            </a:lvl4pPr>
            <a:lvl5pPr marL="2057400" indent="-228600">
              <a:tabLst>
                <a:tab pos="120491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120491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120491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120491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1204913" algn="r"/>
              </a:tabLs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	3,580</a:t>
            </a:r>
          </a:p>
        </p:txBody>
      </p:sp>
      <p:sp>
        <p:nvSpPr>
          <p:cNvPr id="25609" name="Text Box 9"/>
          <p:cNvSpPr txBox="1">
            <a:spLocks noChangeArrowheads="1"/>
          </p:cNvSpPr>
          <p:nvPr/>
        </p:nvSpPr>
        <p:spPr bwMode="auto">
          <a:xfrm>
            <a:off x="4953000" y="33369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70</a:t>
            </a:r>
          </a:p>
        </p:txBody>
      </p:sp>
      <p:sp>
        <p:nvSpPr>
          <p:cNvPr id="25610" name="Text Box 10"/>
          <p:cNvSpPr txBox="1">
            <a:spLocks noChangeArrowheads="1"/>
          </p:cNvSpPr>
          <p:nvPr/>
        </p:nvSpPr>
        <p:spPr bwMode="auto">
          <a:xfrm>
            <a:off x="6705600" y="333692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14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Discount</a:t>
            </a:r>
          </a:p>
        </p:txBody>
      </p:sp>
      <p:sp>
        <p:nvSpPr>
          <p:cNvPr id="25612" name="Text Box 13"/>
          <p:cNvSpPr txBox="1">
            <a:spLocks noChangeArrowheads="1"/>
          </p:cNvSpPr>
          <p:nvPr/>
        </p:nvSpPr>
        <p:spPr bwMode="auto">
          <a:xfrm>
            <a:off x="2667000" y="3336925"/>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150</a:t>
            </a:r>
          </a:p>
        </p:txBody>
      </p:sp>
      <p:sp>
        <p:nvSpPr>
          <p:cNvPr id="25613" name="Text Box 14"/>
          <p:cNvSpPr txBox="1">
            <a:spLocks noChangeArrowheads="1"/>
          </p:cNvSpPr>
          <p:nvPr/>
        </p:nvSpPr>
        <p:spPr bwMode="auto">
          <a:xfrm>
            <a:off x="0" y="3336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6</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Freight-in</a:t>
            </a:r>
          </a:p>
        </p:txBody>
      </p:sp>
      <p:sp>
        <p:nvSpPr>
          <p:cNvPr id="2561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Summary of Purchasing Transactions </a:t>
            </a:r>
            <a:endParaRPr lang="en-US" altLang="en-US" sz="3200" b="1" dirty="0">
              <a:solidFill>
                <a:schemeClr val="tx2">
                  <a:lumMod val="75000"/>
                </a:schemeClr>
              </a:solidFill>
              <a:latin typeface="Liberation Sans" panose="020B0604020202020204" pitchFamily="34" charset="0"/>
            </a:endParaRPr>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4925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$200</a:t>
            </a:r>
            <a:r>
              <a:rPr lang="en-US" sz="2200" b="0" dirty="0" smtClean="0">
                <a:solidFill>
                  <a:schemeClr val="tx1"/>
                </a:solidFill>
                <a:latin typeface="Liberation Sans" panose="020B0604020202020204" pitchFamily="34" charset="0"/>
              </a:rPr>
              <a:t>. Record </a:t>
            </a:r>
            <a:r>
              <a:rPr lang="en-US" sz="2200" b="0" dirty="0">
                <a:solidFill>
                  <a:schemeClr val="tx1"/>
                </a:solidFill>
                <a:latin typeface="Liberation Sans" panose="020B0604020202020204" pitchFamily="34" charset="0"/>
              </a:rPr>
              <a:t>the transactions on the books of De La Hoya Company.</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2</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62085" y="457200"/>
            <a:ext cx="5664201" cy="662464"/>
          </a:xfrm>
          <a:prstGeom prst="rect">
            <a:avLst/>
          </a:prstGeom>
          <a:solidFill>
            <a:srgbClr val="0027A4"/>
          </a:solidFill>
        </p:spPr>
        <p:txBody>
          <a:bodyPr wrap="square" lIns="86493" tIns="43247" rIns="86493" bIns="43247" rtlCol="0" anchor="ctr" anchorCtr="0">
            <a:noAutofit/>
          </a:bodyPr>
          <a:lstStyle/>
          <a:p>
            <a:pPr marL="111120" algn="l"/>
            <a:r>
              <a:rPr lang="en-US" sz="2800" b="1" dirty="0" smtClean="0">
                <a:solidFill>
                  <a:schemeClr val="bg1"/>
                </a:solidFill>
                <a:latin typeface="Liberation Sans" panose="020B0604020202020204" pitchFamily="34" charset="0"/>
              </a:rPr>
              <a:t>Purchase Transactions</a:t>
            </a:r>
            <a:endParaRPr lang="en-US" sz="2800" b="1" dirty="0">
              <a:solidFill>
                <a:schemeClr val="bg1"/>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Inventory 	1,500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1,500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200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200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054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9536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902201" y="2207551"/>
            <a:ext cx="3860800" cy="4040849"/>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6626" name="Text Box 2"/>
          <p:cNvSpPr txBox="1">
            <a:spLocks noChangeArrowheads="1"/>
          </p:cNvSpPr>
          <p:nvPr/>
        </p:nvSpPr>
        <p:spPr bwMode="auto">
          <a:xfrm>
            <a:off x="609600" y="1460500"/>
            <a:ext cx="6629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Made using </a:t>
            </a:r>
            <a:r>
              <a:rPr lang="en-US" altLang="en-US" sz="2100" b="1" dirty="0">
                <a:latin typeface="Liberation Sans" panose="020B0604020202020204" pitchFamily="34" charset="0"/>
              </a:rPr>
              <a:t>cash or credit</a:t>
            </a:r>
            <a:r>
              <a:rPr lang="en-US" altLang="en-US" sz="2100" dirty="0">
                <a:latin typeface="Liberation Sans" panose="020B0604020202020204" pitchFamily="34" charset="0"/>
              </a:rPr>
              <a:t> (on account).</a:t>
            </a:r>
          </a:p>
        </p:txBody>
      </p:sp>
      <p:sp>
        <p:nvSpPr>
          <p:cNvPr id="26627" name="Text Box 6"/>
          <p:cNvSpPr txBox="1">
            <a:spLocks noChangeArrowheads="1"/>
          </p:cNvSpPr>
          <p:nvPr/>
        </p:nvSpPr>
        <p:spPr bwMode="auto">
          <a:xfrm>
            <a:off x="609600" y="2070100"/>
            <a:ext cx="396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Sales revenue, like service revenue, is recorded when the performance obligation is satisfied.</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Performance obligation is satisfied when the goods are transferred from the seller to the buyer.</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Sales invoice should support each credit sale.</a:t>
            </a:r>
          </a:p>
        </p:txBody>
      </p:sp>
      <p:sp>
        <p:nvSpPr>
          <p:cNvPr id="26630" name="Text Box 13"/>
          <p:cNvSpPr txBox="1">
            <a:spLocks noChangeArrowheads="1"/>
          </p:cNvSpPr>
          <p:nvPr/>
        </p:nvSpPr>
        <p:spPr bwMode="auto">
          <a:xfrm>
            <a:off x="7467600" y="1858962"/>
            <a:ext cx="13716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5-6</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a:solidFill>
                  <a:schemeClr val="accent3"/>
                </a:solidFill>
                <a:latin typeface="Liberation Sans" panose="020B0604020202020204" pitchFamily="34" charset="0"/>
              </a:rPr>
              <a:t>Record </a:t>
            </a:r>
            <a:r>
              <a:rPr lang="en-US" sz="2400" b="1" dirty="0" smtClean="0">
                <a:solidFill>
                  <a:schemeClr val="accent3"/>
                </a:solidFill>
                <a:latin typeface="Liberation Sans" panose="020B0604020202020204" pitchFamily="34" charset="0"/>
              </a:rPr>
              <a:t>sales </a:t>
            </a:r>
            <a:r>
              <a:rPr lang="en-US" sz="2400" b="1" dirty="0">
                <a:solidFill>
                  <a:schemeClr val="accent3"/>
                </a:solidFill>
                <a:latin typeface="Liberation Sans" panose="020B0604020202020204" pitchFamily="34" charset="0"/>
              </a:rPr>
              <a:t>under a perpetual inventory system.</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295400"/>
            <a:ext cx="845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50000"/>
              </a:spcBef>
            </a:pPr>
            <a:r>
              <a:rPr lang="en-US" altLang="en-US" sz="2800" b="1" dirty="0">
                <a:latin typeface="Liberation Sans" panose="020B0604020202020204" pitchFamily="34" charset="0"/>
              </a:rPr>
              <a:t>Journal Entries to Record a Sale</a:t>
            </a:r>
          </a:p>
        </p:txBody>
      </p:sp>
      <p:sp>
        <p:nvSpPr>
          <p:cNvPr id="27651" name="Text Box 3"/>
          <p:cNvSpPr txBox="1">
            <a:spLocks noChangeArrowheads="1"/>
          </p:cNvSpPr>
          <p:nvPr/>
        </p:nvSpPr>
        <p:spPr bwMode="auto">
          <a:xfrm>
            <a:off x="1219200" y="23622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Cash </a:t>
            </a:r>
            <a:r>
              <a:rPr lang="en-US" altLang="en-US" sz="2300" b="1" dirty="0">
                <a:solidFill>
                  <a:srgbClr val="800000"/>
                </a:solidFill>
                <a:latin typeface="Liberation Sans" panose="020B0604020202020204" pitchFamily="34" charset="0"/>
                <a:cs typeface="Arial" charset="0"/>
              </a:rPr>
              <a:t>or</a:t>
            </a:r>
            <a:r>
              <a:rPr lang="en-US" altLang="en-US" sz="2300" dirty="0">
                <a:latin typeface="Liberation Sans" panose="020B0604020202020204" pitchFamily="34" charset="0"/>
                <a:cs typeface="Arial" charset="0"/>
              </a:rPr>
              <a:t> Accounts receivable	XXX</a:t>
            </a:r>
          </a:p>
        </p:txBody>
      </p:sp>
      <p:sp>
        <p:nvSpPr>
          <p:cNvPr id="27652" name="Text Box 4"/>
          <p:cNvSpPr txBox="1">
            <a:spLocks noChangeArrowheads="1"/>
          </p:cNvSpPr>
          <p:nvPr/>
        </p:nvSpPr>
        <p:spPr bwMode="auto">
          <a:xfrm>
            <a:off x="1219200" y="28194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Sales revenue 		XXX</a:t>
            </a:r>
          </a:p>
        </p:txBody>
      </p:sp>
      <p:sp>
        <p:nvSpPr>
          <p:cNvPr id="27654" name="Text Box 7"/>
          <p:cNvSpPr txBox="1">
            <a:spLocks noChangeArrowheads="1"/>
          </p:cNvSpPr>
          <p:nvPr/>
        </p:nvSpPr>
        <p:spPr bwMode="auto">
          <a:xfrm>
            <a:off x="304800" y="2362200"/>
            <a:ext cx="685800" cy="446276"/>
          </a:xfrm>
          <a:prstGeom prst="rect">
            <a:avLst/>
          </a:prstGeom>
          <a:solidFill>
            <a:srgbClr val="FFFF99"/>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800000"/>
                </a:solidFill>
                <a:latin typeface="Liberation Sans" panose="020B0604020202020204" pitchFamily="34" charset="0"/>
                <a:cs typeface="Arial" charset="0"/>
              </a:rPr>
              <a:t>#1</a:t>
            </a:r>
          </a:p>
        </p:txBody>
      </p:sp>
      <p:sp>
        <p:nvSpPr>
          <p:cNvPr id="27655" name="Text Box 8"/>
          <p:cNvSpPr txBox="1">
            <a:spLocks noChangeArrowheads="1"/>
          </p:cNvSpPr>
          <p:nvPr/>
        </p:nvSpPr>
        <p:spPr bwMode="auto">
          <a:xfrm>
            <a:off x="1219200" y="40386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Cost of goods sold	XXX</a:t>
            </a:r>
          </a:p>
        </p:txBody>
      </p:sp>
      <p:sp>
        <p:nvSpPr>
          <p:cNvPr id="27656" name="Text Box 9"/>
          <p:cNvSpPr txBox="1">
            <a:spLocks noChangeArrowheads="1"/>
          </p:cNvSpPr>
          <p:nvPr/>
        </p:nvSpPr>
        <p:spPr bwMode="auto">
          <a:xfrm>
            <a:off x="1219200" y="44958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Inventory  		XXX</a:t>
            </a:r>
          </a:p>
        </p:txBody>
      </p:sp>
      <p:sp>
        <p:nvSpPr>
          <p:cNvPr id="27657" name="Text Box 10"/>
          <p:cNvSpPr txBox="1">
            <a:spLocks noChangeArrowheads="1"/>
          </p:cNvSpPr>
          <p:nvPr/>
        </p:nvSpPr>
        <p:spPr bwMode="auto">
          <a:xfrm>
            <a:off x="304800" y="4024313"/>
            <a:ext cx="685800" cy="446276"/>
          </a:xfrm>
          <a:prstGeom prst="rect">
            <a:avLst/>
          </a:prstGeom>
          <a:solidFill>
            <a:srgbClr val="FFFF99"/>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800000"/>
                </a:solidFill>
                <a:latin typeface="Liberation Sans" panose="020B0604020202020204" pitchFamily="34" charset="0"/>
                <a:cs typeface="Arial" charset="0"/>
              </a:rPr>
              <a:t>#2</a:t>
            </a:r>
          </a:p>
        </p:txBody>
      </p:sp>
      <p:sp>
        <p:nvSpPr>
          <p:cNvPr id="27658" name="AutoShape 11"/>
          <p:cNvSpPr>
            <a:spLocks/>
          </p:cNvSpPr>
          <p:nvPr/>
        </p:nvSpPr>
        <p:spPr bwMode="auto">
          <a:xfrm>
            <a:off x="7543800" y="23622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659" name="Text Box 12"/>
          <p:cNvSpPr txBox="1">
            <a:spLocks noChangeArrowheads="1"/>
          </p:cNvSpPr>
          <p:nvPr/>
        </p:nvSpPr>
        <p:spPr bwMode="auto">
          <a:xfrm>
            <a:off x="7848600" y="2514600"/>
            <a:ext cx="1066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800000"/>
                </a:solidFill>
                <a:latin typeface="Liberation Sans" panose="020B0604020202020204" pitchFamily="34" charset="0"/>
              </a:rPr>
              <a:t>Selling Price</a:t>
            </a:r>
          </a:p>
        </p:txBody>
      </p:sp>
      <p:sp>
        <p:nvSpPr>
          <p:cNvPr id="27660" name="AutoShape 13"/>
          <p:cNvSpPr>
            <a:spLocks/>
          </p:cNvSpPr>
          <p:nvPr/>
        </p:nvSpPr>
        <p:spPr bwMode="auto">
          <a:xfrm>
            <a:off x="7543800" y="39624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661" name="Text Box 14"/>
          <p:cNvSpPr txBox="1">
            <a:spLocks noChangeArrowheads="1"/>
          </p:cNvSpPr>
          <p:nvPr/>
        </p:nvSpPr>
        <p:spPr bwMode="auto">
          <a:xfrm>
            <a:off x="7848600" y="4221163"/>
            <a:ext cx="1066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800000"/>
                </a:solidFill>
                <a:latin typeface="Liberation Sans" panose="020B0604020202020204" pitchFamily="34" charset="0"/>
              </a:rPr>
              <a:t>Cost</a:t>
            </a:r>
          </a:p>
        </p:txBody>
      </p:sp>
      <p:sp>
        <p:nvSpPr>
          <p:cNvPr id="27662" name="Rectangle 15"/>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Sales of Merchandise</a:t>
            </a:r>
          </a:p>
        </p:txBody>
      </p:sp>
      <p:sp>
        <p:nvSpPr>
          <p:cNvPr id="2766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40" name="Text Box 4"/>
          <p:cNvSpPr txBox="1">
            <a:spLocks noChangeArrowheads="1"/>
          </p:cNvSpPr>
          <p:nvPr/>
        </p:nvSpPr>
        <p:spPr bwMode="auto">
          <a:xfrm>
            <a:off x="1905000" y="34115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28676" name="Text Box 5"/>
          <p:cNvSpPr txBox="1">
            <a:spLocks noChangeArrowheads="1"/>
          </p:cNvSpPr>
          <p:nvPr/>
        </p:nvSpPr>
        <p:spPr bwMode="auto">
          <a:xfrm>
            <a:off x="-76200" y="34115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May 4</a:t>
            </a:r>
          </a:p>
        </p:txBody>
      </p:sp>
      <p:sp>
        <p:nvSpPr>
          <p:cNvPr id="884742" name="Text Box 6"/>
          <p:cNvSpPr txBox="1">
            <a:spLocks noChangeArrowheads="1"/>
          </p:cNvSpPr>
          <p:nvPr/>
        </p:nvSpPr>
        <p:spPr bwMode="auto">
          <a:xfrm>
            <a:off x="1905000" y="39163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28678" name="Text Box 7"/>
          <p:cNvSpPr txBox="1">
            <a:spLocks noChangeArrowheads="1"/>
          </p:cNvSpPr>
          <p:nvPr/>
        </p:nvSpPr>
        <p:spPr bwMode="auto">
          <a:xfrm>
            <a:off x="533400" y="1295400"/>
            <a:ext cx="7696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PW Audio Supply records the sale of $3,800 on May 4 to Sauk Stereo on account (Illustration 5-6) as follows (assume the merchandise cost PW Audio Supply $2,400).</a:t>
            </a:r>
          </a:p>
        </p:txBody>
      </p:sp>
      <p:sp>
        <p:nvSpPr>
          <p:cNvPr id="884744" name="Text Box 8"/>
          <p:cNvSpPr txBox="1">
            <a:spLocks noChangeArrowheads="1"/>
          </p:cNvSpPr>
          <p:nvPr/>
        </p:nvSpPr>
        <p:spPr bwMode="auto">
          <a:xfrm>
            <a:off x="1905000" y="4783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2,400</a:t>
            </a:r>
          </a:p>
        </p:txBody>
      </p:sp>
      <p:sp>
        <p:nvSpPr>
          <p:cNvPr id="28680" name="Text Box 9"/>
          <p:cNvSpPr txBox="1">
            <a:spLocks noChangeArrowheads="1"/>
          </p:cNvSpPr>
          <p:nvPr/>
        </p:nvSpPr>
        <p:spPr bwMode="auto">
          <a:xfrm>
            <a:off x="-76200" y="47831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4</a:t>
            </a:r>
          </a:p>
        </p:txBody>
      </p:sp>
      <p:sp>
        <p:nvSpPr>
          <p:cNvPr id="884746" name="Text Box 10"/>
          <p:cNvSpPr txBox="1">
            <a:spLocks noChangeArrowheads="1"/>
          </p:cNvSpPr>
          <p:nvPr/>
        </p:nvSpPr>
        <p:spPr bwMode="auto">
          <a:xfrm>
            <a:off x="1905000" y="52879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2,400</a:t>
            </a:r>
          </a:p>
        </p:txBody>
      </p:sp>
      <p:sp>
        <p:nvSpPr>
          <p:cNvPr id="28682" name="Rectangle 11"/>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Sales of Merchandise</a:t>
            </a:r>
          </a:p>
        </p:txBody>
      </p:sp>
      <p:sp>
        <p:nvSpPr>
          <p:cNvPr id="2868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wipe(left)">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gtEl>
                                        <p:attrNameLst>
                                          <p:attrName>style.visibility</p:attrName>
                                        </p:attrNameLst>
                                      </p:cBhvr>
                                      <p:to>
                                        <p:strVal val="visible"/>
                                      </p:to>
                                    </p:set>
                                    <p:animEffect transition="in" filter="wipe(left)">
                                      <p:cBhvr>
                                        <p:cTn id="12" dur="500"/>
                                        <p:tgtEl>
                                          <p:spTgt spid="88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4"/>
                                        </p:tgtEl>
                                        <p:attrNameLst>
                                          <p:attrName>style.visibility</p:attrName>
                                        </p:attrNameLst>
                                      </p:cBhvr>
                                      <p:to>
                                        <p:strVal val="visible"/>
                                      </p:to>
                                    </p:set>
                                    <p:animEffect transition="in" filter="wipe(left)">
                                      <p:cBhvr>
                                        <p:cTn id="17" dur="500"/>
                                        <p:tgtEl>
                                          <p:spTgt spid="884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6"/>
                                        </p:tgtEl>
                                        <p:attrNameLst>
                                          <p:attrName>style.visibility</p:attrName>
                                        </p:attrNameLst>
                                      </p:cBhvr>
                                      <p:to>
                                        <p:strVal val="visible"/>
                                      </p:to>
                                    </p:set>
                                    <p:animEffect transition="in" filter="wipe(left)">
                                      <p:cBhvr>
                                        <p:cTn id="22"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utoUpdateAnimBg="0"/>
      <p:bldP spid="884742" grpId="0" autoUpdateAnimBg="0"/>
      <p:bldP spid="884744" grpId="0" autoUpdateAnimBg="0"/>
      <p:bldP spid="88474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447675"/>
            <a:ext cx="8180388"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2510" name="Rectangle 14"/>
          <p:cNvSpPr>
            <a:spLocks noChangeArrowheads="1"/>
          </p:cNvSpPr>
          <p:nvPr/>
        </p:nvSpPr>
        <p:spPr bwMode="auto">
          <a:xfrm>
            <a:off x="609600" y="4038600"/>
            <a:ext cx="7924800" cy="18288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p>
        </p:txBody>
      </p:sp>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02510"/>
                                        </p:tgtEl>
                                      </p:cBhvr>
                                    </p:animEffect>
                                    <p:set>
                                      <p:cBhvr>
                                        <p:cTn id="7" dur="1" fill="hold">
                                          <p:stCondLst>
                                            <p:cond delay="499"/>
                                          </p:stCondLst>
                                        </p:cTn>
                                        <p:tgtEl>
                                          <p:spTgt spid="1002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1295400"/>
            <a:ext cx="7924800"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“Flip side”</a:t>
            </a:r>
            <a:r>
              <a:rPr lang="en-US" altLang="en-US" sz="2200" dirty="0">
                <a:latin typeface="Liberation Sans" panose="020B0604020202020204" pitchFamily="34" charset="0"/>
              </a:rPr>
              <a:t> of purchase returns and allowances.</a:t>
            </a:r>
          </a:p>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to Sales Revenue (debit).</a:t>
            </a:r>
          </a:p>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Sales not reduced</a:t>
            </a:r>
            <a:r>
              <a:rPr lang="en-US" altLang="en-US" sz="2200" dirty="0">
                <a:latin typeface="Liberation Sans" panose="020B0604020202020204" pitchFamily="34" charset="0"/>
              </a:rPr>
              <a:t> (debited) because:</a:t>
            </a:r>
          </a:p>
          <a:p>
            <a:pPr lvl="1" algn="l">
              <a:lnSpc>
                <a:spcPct val="125000"/>
              </a:lnSpc>
              <a:spcBef>
                <a:spcPct val="65000"/>
              </a:spcBef>
              <a:buClr>
                <a:srgbClr val="800000"/>
              </a:buClr>
              <a:buSzPct val="80000"/>
              <a:buFont typeface="Arial" charset="0"/>
              <a:buChar char="►"/>
            </a:pPr>
            <a:r>
              <a:rPr lang="en-US" altLang="en-US" sz="2100" dirty="0">
                <a:latin typeface="Liberation Sans" panose="020B0604020202020204" pitchFamily="34" charset="0"/>
              </a:rPr>
              <a:t>Would obscure importance of sales returns and allowances as a percentage of sales. </a:t>
            </a:r>
          </a:p>
          <a:p>
            <a:pPr lvl="1" algn="l">
              <a:lnSpc>
                <a:spcPct val="125000"/>
              </a:lnSpc>
              <a:spcBef>
                <a:spcPct val="65000"/>
              </a:spcBef>
              <a:buClr>
                <a:srgbClr val="800000"/>
              </a:buClr>
              <a:buSzPct val="80000"/>
              <a:buFont typeface="Arial" charset="0"/>
              <a:buChar char="►"/>
            </a:pPr>
            <a:r>
              <a:rPr lang="en-US" altLang="en-US" sz="2100" dirty="0">
                <a:latin typeface="Liberation Sans" panose="020B0604020202020204" pitchFamily="34" charset="0"/>
              </a:rPr>
              <a:t>Could distort comparisons.</a:t>
            </a:r>
          </a:p>
        </p:txBody>
      </p:sp>
      <p:sp>
        <p:nvSpPr>
          <p:cNvPr id="3072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3072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1295400"/>
            <a:ext cx="563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Clr>
                <a:schemeClr val="tx1"/>
              </a:buClr>
              <a:buFont typeface="Wingdings" pitchFamily="2" charset="2"/>
              <a:buNone/>
            </a:pPr>
            <a:r>
              <a:rPr lang="en-US" altLang="en-US" sz="2600" b="1" dirty="0">
                <a:latin typeface="Liberation Sans" panose="020B0604020202020204" pitchFamily="34" charset="0"/>
              </a:rPr>
              <a:t>Income Measurement</a:t>
            </a:r>
            <a:endParaRPr lang="en-US" altLang="en-US" sz="2600" dirty="0">
              <a:latin typeface="Liberation Sans" panose="020B0604020202020204" pitchFamily="34"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pPr>
            <a:r>
              <a:rPr lang="en-US" altLang="en-US" b="1" dirty="0">
                <a:solidFill>
                  <a:srgbClr val="000066"/>
                </a:solidFill>
                <a:latin typeface="Liberation Sans" panose="020B0604020202020204" pitchFamily="34" charset="0"/>
              </a:rPr>
              <a:t>Cost of goods sold </a:t>
            </a:r>
            <a:r>
              <a:rPr lang="en-US" altLang="en-US" dirty="0">
                <a:latin typeface="Liberation Sans" panose="020B0604020202020204" pitchFamily="34" charset="0"/>
              </a:rPr>
              <a:t>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800" dirty="0">
                <a:latin typeface="Liberation Sans" panose="020B0604020202020204" pitchFamily="34"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Net </a:t>
            </a:r>
          </a:p>
          <a:p>
            <a:r>
              <a:rPr lang="en-US" altLang="en-US" sz="1900" b="1" dirty="0">
                <a:latin typeface="Liberation Sans" panose="020B0604020202020204" pitchFamily="34" charset="0"/>
              </a:rPr>
              <a:t>Income </a:t>
            </a:r>
          </a:p>
          <a:p>
            <a:r>
              <a:rPr lang="en-US" altLang="en-US" sz="1900" b="1" dirty="0">
                <a:latin typeface="Liberation Sans" panose="020B0604020202020204" pitchFamily="34"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38"/>
          <p:cNvSpPr txBox="1">
            <a:spLocks noChangeArrowheads="1"/>
          </p:cNvSpPr>
          <p:nvPr/>
        </p:nvSpPr>
        <p:spPr bwMode="auto">
          <a:xfrm>
            <a:off x="1905000" y="21780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 Box 42"/>
          <p:cNvSpPr txBox="1">
            <a:spLocks noChangeArrowheads="1"/>
          </p:cNvSpPr>
          <p:nvPr/>
        </p:nvSpPr>
        <p:spPr bwMode="auto">
          <a:xfrm>
            <a:off x="5334000" y="33972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Text Box 47"/>
          <p:cNvSpPr txBox="1">
            <a:spLocks noChangeArrowheads="1"/>
          </p:cNvSpPr>
          <p:nvPr/>
        </p:nvSpPr>
        <p:spPr bwMode="auto">
          <a:xfrm>
            <a:off x="3124200" y="3352800"/>
            <a:ext cx="83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0" name="Text Box 48"/>
          <p:cNvSpPr txBox="1">
            <a:spLocks noChangeArrowheads="1"/>
          </p:cNvSpPr>
          <p:nvPr/>
        </p:nvSpPr>
        <p:spPr bwMode="auto">
          <a:xfrm>
            <a:off x="6629400" y="457200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Sales</a:t>
            </a:r>
          </a:p>
          <a:p>
            <a:r>
              <a:rPr lang="en-US" altLang="en-US" sz="1900" b="1" dirty="0">
                <a:latin typeface="Liberation Sans" panose="020B0604020202020204" pitchFamily="34"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Cost of </a:t>
            </a:r>
          </a:p>
          <a:p>
            <a:r>
              <a:rPr lang="en-US" altLang="en-US" sz="1900" b="1" dirty="0">
                <a:latin typeface="Liberation Sans" panose="020B0604020202020204" pitchFamily="34"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Gross </a:t>
            </a:r>
          </a:p>
          <a:p>
            <a:r>
              <a:rPr lang="en-US" altLang="en-US" sz="1900" b="1" dirty="0">
                <a:latin typeface="Liberation Sans" panose="020B0604020202020204" pitchFamily="34"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Operating </a:t>
            </a:r>
          </a:p>
          <a:p>
            <a:r>
              <a:rPr lang="en-US" altLang="en-US" sz="1900" b="1" dirty="0">
                <a:latin typeface="Liberation Sans" panose="020B0604020202020204" pitchFamily="34" charset="0"/>
              </a:rPr>
              <a:t>Expenses</a:t>
            </a:r>
          </a:p>
        </p:txBody>
      </p:sp>
      <p:sp>
        <p:nvSpPr>
          <p:cNvPr id="6165" name="Rectangle 49"/>
          <p:cNvSpPr>
            <a:spLocks noChangeArrowheads="1"/>
          </p:cNvSpPr>
          <p:nvPr/>
        </p:nvSpPr>
        <p:spPr bwMode="auto">
          <a:xfrm>
            <a:off x="6172200" y="2286000"/>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5-1 </a:t>
            </a:r>
          </a:p>
          <a:p>
            <a:pPr algn="l"/>
            <a:r>
              <a:rPr lang="en-US" altLang="en-US" sz="1200" dirty="0">
                <a:latin typeface="Liberation Sans" panose="020B0604020202020204" pitchFamily="34" charset="0"/>
              </a:rPr>
              <a:t>Income measurement process for a merchandising company</a:t>
            </a:r>
          </a:p>
        </p:txBody>
      </p:sp>
      <p:sp>
        <p:nvSpPr>
          <p:cNvPr id="616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latin typeface="Liberation Sans" panose="020B0604020202020204" pitchFamily="34" charset="0"/>
              </a:rPr>
              <a:t>Merchandising Operations</a:t>
            </a:r>
          </a:p>
        </p:txBody>
      </p:sp>
      <p:sp>
        <p:nvSpPr>
          <p:cNvPr id="61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295400"/>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Prepare the entry PW Audio Supply would make to record the credit for returned goods that had a $300 selling price (assume a $140 cost).  Assume the </a:t>
            </a:r>
            <a:r>
              <a:rPr lang="en-US" altLang="en-US" sz="2200" b="1" dirty="0">
                <a:latin typeface="Liberation Sans" panose="020B0604020202020204" pitchFamily="34" charset="0"/>
              </a:rPr>
              <a:t>goods were not defective</a:t>
            </a:r>
            <a:r>
              <a:rPr lang="en-US" altLang="en-US" sz="2200" dirty="0">
                <a:latin typeface="Liberation Sans" panose="020B0604020202020204" pitchFamily="34" charset="0"/>
              </a:rPr>
              <a:t>.</a:t>
            </a:r>
          </a:p>
        </p:txBody>
      </p:sp>
      <p:sp>
        <p:nvSpPr>
          <p:cNvPr id="888837" name="Text Box 5"/>
          <p:cNvSpPr txBox="1">
            <a:spLocks noChangeArrowheads="1"/>
          </p:cNvSpPr>
          <p:nvPr/>
        </p:nvSpPr>
        <p:spPr bwMode="auto">
          <a:xfrm>
            <a:off x="1828800" y="33528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1749" name="Text Box 6"/>
          <p:cNvSpPr txBox="1">
            <a:spLocks noChangeArrowheads="1"/>
          </p:cNvSpPr>
          <p:nvPr/>
        </p:nvSpPr>
        <p:spPr bwMode="auto">
          <a:xfrm>
            <a:off x="533400" y="33528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88839" name="Text Box 7"/>
          <p:cNvSpPr txBox="1">
            <a:spLocks noChangeArrowheads="1"/>
          </p:cNvSpPr>
          <p:nvPr/>
        </p:nvSpPr>
        <p:spPr bwMode="auto">
          <a:xfrm>
            <a:off x="1828800" y="38560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88840" name="Text Box 8"/>
          <p:cNvSpPr txBox="1">
            <a:spLocks noChangeArrowheads="1"/>
          </p:cNvSpPr>
          <p:nvPr/>
        </p:nvSpPr>
        <p:spPr bwMode="auto">
          <a:xfrm>
            <a:off x="1828800" y="46021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140</a:t>
            </a:r>
          </a:p>
        </p:txBody>
      </p:sp>
      <p:sp>
        <p:nvSpPr>
          <p:cNvPr id="31752" name="Text Box 9"/>
          <p:cNvSpPr txBox="1">
            <a:spLocks noChangeArrowheads="1"/>
          </p:cNvSpPr>
          <p:nvPr/>
        </p:nvSpPr>
        <p:spPr bwMode="auto">
          <a:xfrm>
            <a:off x="228600" y="46021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888842" name="Text Box 10"/>
          <p:cNvSpPr txBox="1">
            <a:spLocks noChangeArrowheads="1"/>
          </p:cNvSpPr>
          <p:nvPr/>
        </p:nvSpPr>
        <p:spPr bwMode="auto">
          <a:xfrm>
            <a:off x="1828800" y="51054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140</a:t>
            </a:r>
          </a:p>
        </p:txBody>
      </p:sp>
      <p:sp>
        <p:nvSpPr>
          <p:cNvPr id="3175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wipe(left)">
                                      <p:cBhvr>
                                        <p:cTn id="7" dur="500"/>
                                        <p:tgtEl>
                                          <p:spTgt spid="88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9"/>
                                        </p:tgtEl>
                                        <p:attrNameLst>
                                          <p:attrName>style.visibility</p:attrName>
                                        </p:attrNameLst>
                                      </p:cBhvr>
                                      <p:to>
                                        <p:strVal val="visible"/>
                                      </p:to>
                                    </p:set>
                                    <p:animEffect transition="in" filter="wipe(left)">
                                      <p:cBhvr>
                                        <p:cTn id="12" dur="500"/>
                                        <p:tgtEl>
                                          <p:spTgt spid="888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0"/>
                                        </p:tgtEl>
                                        <p:attrNameLst>
                                          <p:attrName>style.visibility</p:attrName>
                                        </p:attrNameLst>
                                      </p:cBhvr>
                                      <p:to>
                                        <p:strVal val="visible"/>
                                      </p:to>
                                    </p:set>
                                    <p:animEffect transition="in" filter="wipe(left)">
                                      <p:cBhvr>
                                        <p:cTn id="17" dur="500"/>
                                        <p:tgtEl>
                                          <p:spTgt spid="8888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2"/>
                                        </p:tgtEl>
                                        <p:attrNameLst>
                                          <p:attrName>style.visibility</p:attrName>
                                        </p:attrNameLst>
                                      </p:cBhvr>
                                      <p:to>
                                        <p:strVal val="visible"/>
                                      </p:to>
                                    </p:set>
                                    <p:animEffect transition="in" filter="wipe(left)">
                                      <p:cBhvr>
                                        <p:cTn id="22" dur="500"/>
                                        <p:tgtEl>
                                          <p:spTgt spid="88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autoUpdateAnimBg="0"/>
      <p:bldP spid="888839" grpId="0" autoUpdateAnimBg="0"/>
      <p:bldP spid="888840" grpId="0" autoUpdateAnimBg="0"/>
      <p:bldP spid="8888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1828800" y="28956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2772" name="Text Box 7"/>
          <p:cNvSpPr txBox="1">
            <a:spLocks noChangeArrowheads="1"/>
          </p:cNvSpPr>
          <p:nvPr/>
        </p:nvSpPr>
        <p:spPr bwMode="auto">
          <a:xfrm>
            <a:off x="1828800" y="33988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90888" name="Text Box 8"/>
          <p:cNvSpPr txBox="1">
            <a:spLocks noChangeArrowheads="1"/>
          </p:cNvSpPr>
          <p:nvPr/>
        </p:nvSpPr>
        <p:spPr bwMode="auto">
          <a:xfrm>
            <a:off x="1828800" y="41449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a:t>
            </a:r>
          </a:p>
        </p:txBody>
      </p:sp>
      <p:sp>
        <p:nvSpPr>
          <p:cNvPr id="890890" name="Text Box 10"/>
          <p:cNvSpPr txBox="1">
            <a:spLocks noChangeArrowheads="1"/>
          </p:cNvSpPr>
          <p:nvPr/>
        </p:nvSpPr>
        <p:spPr bwMode="auto">
          <a:xfrm>
            <a:off x="1828800" y="46482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a:t>
            </a:r>
          </a:p>
        </p:txBody>
      </p:sp>
      <p:sp>
        <p:nvSpPr>
          <p:cNvPr id="32775" name="Text Box 11"/>
          <p:cNvSpPr txBox="1">
            <a:spLocks noChangeArrowheads="1"/>
          </p:cNvSpPr>
          <p:nvPr/>
        </p:nvSpPr>
        <p:spPr bwMode="auto">
          <a:xfrm>
            <a:off x="533400" y="12954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the </a:t>
            </a:r>
            <a:r>
              <a:rPr lang="en-US" altLang="en-US" sz="2200" b="1" dirty="0">
                <a:latin typeface="Liberation Sans" panose="020B0604020202020204" pitchFamily="34" charset="0"/>
              </a:rPr>
              <a:t>returned goods were defective</a:t>
            </a:r>
            <a:r>
              <a:rPr lang="en-US" altLang="en-US" sz="2200" dirty="0">
                <a:latin typeface="Liberation Sans" panose="020B0604020202020204" pitchFamily="34" charset="0"/>
              </a:rPr>
              <a:t> and had a scrap value of $50, PW Audio would make the following entries:</a:t>
            </a:r>
          </a:p>
        </p:txBody>
      </p:sp>
      <p:sp>
        <p:nvSpPr>
          <p:cNvPr id="32776" name="Text Box 13"/>
          <p:cNvSpPr txBox="1">
            <a:spLocks noChangeArrowheads="1"/>
          </p:cNvSpPr>
          <p:nvPr/>
        </p:nvSpPr>
        <p:spPr bwMode="auto">
          <a:xfrm>
            <a:off x="533400" y="2895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32777" name="Text Box 14"/>
          <p:cNvSpPr txBox="1">
            <a:spLocks noChangeArrowheads="1"/>
          </p:cNvSpPr>
          <p:nvPr/>
        </p:nvSpPr>
        <p:spPr bwMode="auto">
          <a:xfrm>
            <a:off x="228600" y="41449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3277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8"/>
                                        </p:tgtEl>
                                        <p:attrNameLst>
                                          <p:attrName>style.visibility</p:attrName>
                                        </p:attrNameLst>
                                      </p:cBhvr>
                                      <p:to>
                                        <p:strVal val="visible"/>
                                      </p:to>
                                    </p:set>
                                    <p:animEffect transition="in" filter="wipe(left)">
                                      <p:cBhvr>
                                        <p:cTn id="7" dur="500"/>
                                        <p:tgtEl>
                                          <p:spTgt spid="890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90"/>
                                        </p:tgtEl>
                                        <p:attrNameLst>
                                          <p:attrName>style.visibility</p:attrName>
                                        </p:attrNameLst>
                                      </p:cBhvr>
                                      <p:to>
                                        <p:strVal val="visible"/>
                                      </p:to>
                                    </p:set>
                                    <p:animEffect transition="in" filter="wipe(left)">
                                      <p:cBhvr>
                                        <p:cTn id="12" dur="500"/>
                                        <p:tgtEl>
                                          <p:spTgt spid="89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8" grpId="0" autoUpdateAnimBg="0"/>
      <p:bldP spid="8908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nvSpPr>
        <p:spPr bwMode="auto">
          <a:xfrm>
            <a:off x="457200" y="1890713"/>
            <a:ext cx="7696200" cy="3962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cost of goods sold is determined and recorded each time a sale occurs in: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periodic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perpetual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both a periodic and perpetual inventory system.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neither a periodic nor perpetual inventory system.</a:t>
            </a:r>
          </a:p>
        </p:txBody>
      </p:sp>
      <p:sp>
        <p:nvSpPr>
          <p:cNvPr id="33796" name="Text Box 10"/>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 </a:t>
            </a:r>
            <a:endParaRPr lang="en-US" altLang="en-US" sz="3000" b="1" dirty="0">
              <a:solidFill>
                <a:schemeClr val="tx2">
                  <a:lumMod val="75000"/>
                </a:schemeClr>
              </a:solidFill>
              <a:latin typeface="Liberation Sans" panose="020B0604020202020204" pitchFamily="34" charset="0"/>
            </a:endParaRPr>
          </a:p>
        </p:txBody>
      </p:sp>
      <p:sp>
        <p:nvSpPr>
          <p:cNvPr id="3379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0" name="Notched Right Arrow 9"/>
          <p:cNvSpPr/>
          <p:nvPr/>
        </p:nvSpPr>
        <p:spPr bwMode="auto">
          <a:xfrm>
            <a:off x="152400" y="348386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55362"/>
            <a:ext cx="8508999" cy="443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 y="533400"/>
            <a:ext cx="773271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1295400"/>
            <a:ext cx="7696200" cy="156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Offered to customers to </a:t>
            </a:r>
            <a:r>
              <a:rPr lang="en-US" altLang="en-US" sz="2200" b="1" dirty="0">
                <a:latin typeface="Liberation Sans" panose="020B0604020202020204" pitchFamily="34" charset="0"/>
              </a:rPr>
              <a:t>promote prompt payment </a:t>
            </a:r>
            <a:r>
              <a:rPr lang="en-US" altLang="en-US" sz="2200" dirty="0">
                <a:latin typeface="Liberation Sans" panose="020B0604020202020204" pitchFamily="34" charset="0"/>
              </a:rPr>
              <a:t>of the balance due.</a:t>
            </a:r>
          </a:p>
          <a:p>
            <a:pPr algn="l">
              <a:lnSpc>
                <a:spcPct val="125000"/>
              </a:lnSpc>
              <a:spcBef>
                <a:spcPct val="40000"/>
              </a:spcBef>
              <a:spcAft>
                <a:spcPct val="20000"/>
              </a:spcAft>
              <a:buClr>
                <a:srgbClr val="80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(debit) to Sales Revenue.</a:t>
            </a:r>
          </a:p>
        </p:txBody>
      </p:sp>
      <p:pic>
        <p:nvPicPr>
          <p:cNvPr id="35845"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3219450"/>
            <a:ext cx="8305800" cy="18097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3584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Text Box 4"/>
          <p:cNvSpPr txBox="1">
            <a:spLocks noChangeArrowheads="1"/>
          </p:cNvSpPr>
          <p:nvPr/>
        </p:nvSpPr>
        <p:spPr bwMode="auto">
          <a:xfrm>
            <a:off x="1981200" y="38100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36868" name="Text Box 5"/>
          <p:cNvSpPr txBox="1">
            <a:spLocks noChangeArrowheads="1"/>
          </p:cNvSpPr>
          <p:nvPr/>
        </p:nvSpPr>
        <p:spPr bwMode="auto">
          <a:xfrm>
            <a:off x="6096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99078" name="Text Box 6"/>
          <p:cNvSpPr txBox="1">
            <a:spLocks noChangeArrowheads="1"/>
          </p:cNvSpPr>
          <p:nvPr/>
        </p:nvSpPr>
        <p:spPr bwMode="auto">
          <a:xfrm>
            <a:off x="1981200" y="47704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899079" name="Text Box 7"/>
          <p:cNvSpPr txBox="1">
            <a:spLocks noChangeArrowheads="1"/>
          </p:cNvSpPr>
          <p:nvPr/>
        </p:nvSpPr>
        <p:spPr bwMode="auto">
          <a:xfrm>
            <a:off x="1981200" y="43132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899080" name="Rectangle 8"/>
          <p:cNvSpPr>
            <a:spLocks noChangeArrowheads="1"/>
          </p:cNvSpPr>
          <p:nvPr/>
        </p:nvSpPr>
        <p:spPr bwMode="auto">
          <a:xfrm>
            <a:off x="782638" y="5724525"/>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12763" indent="-512763">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800" dirty="0">
                <a:solidFill>
                  <a:srgbClr val="800000"/>
                </a:solidFill>
                <a:latin typeface="Liberation Sans" panose="020B0604020202020204" pitchFamily="34" charset="0"/>
              </a:rPr>
              <a:t>*  </a:t>
            </a:r>
            <a:r>
              <a:rPr lang="en-US" altLang="en-US" sz="1800" dirty="0">
                <a:latin typeface="Liberation Sans" panose="020B0604020202020204" pitchFamily="34" charset="0"/>
              </a:rPr>
              <a:t>[($3,800 – $300) X 2%]</a:t>
            </a:r>
          </a:p>
        </p:txBody>
      </p:sp>
      <p:sp>
        <p:nvSpPr>
          <p:cNvPr id="899081" name="Text Box 9"/>
          <p:cNvSpPr txBox="1">
            <a:spLocks noChangeArrowheads="1"/>
          </p:cNvSpPr>
          <p:nvPr/>
        </p:nvSpPr>
        <p:spPr bwMode="auto">
          <a:xfrm>
            <a:off x="6629400" y="43275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36873" name="Text Box 10"/>
          <p:cNvSpPr txBox="1">
            <a:spLocks noChangeArrowheads="1"/>
          </p:cNvSpPr>
          <p:nvPr/>
        </p:nvSpPr>
        <p:spPr bwMode="auto">
          <a:xfrm>
            <a:off x="533400" y="12954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pays the balance due of $3,500 (gross invoice price of $3,800 less purchase returns and allowances of $300) on May 14, the last day of the discount period.  Prepare the journal entry PW Audio Supply makes to record the receipt on May 14.</a:t>
            </a:r>
          </a:p>
        </p:txBody>
      </p:sp>
      <p:sp>
        <p:nvSpPr>
          <p:cNvPr id="3687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wipe(left)">
                                      <p:cBhvr>
                                        <p:cTn id="7" dur="500"/>
                                        <p:tgtEl>
                                          <p:spTgt spid="899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79"/>
                                        </p:tgtEl>
                                        <p:attrNameLst>
                                          <p:attrName>style.visibility</p:attrName>
                                        </p:attrNameLst>
                                      </p:cBhvr>
                                      <p:to>
                                        <p:strVal val="visible"/>
                                      </p:to>
                                    </p:set>
                                    <p:animEffect transition="in" filter="wipe(left)">
                                      <p:cBhvr>
                                        <p:cTn id="12" dur="500"/>
                                        <p:tgtEl>
                                          <p:spTgt spid="89907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080"/>
                                        </p:tgtEl>
                                        <p:attrNameLst>
                                          <p:attrName>style.visibility</p:attrName>
                                        </p:attrNameLst>
                                      </p:cBhvr>
                                      <p:to>
                                        <p:strVal val="visible"/>
                                      </p:to>
                                    </p:set>
                                    <p:animEffect transition="in" filter="wipe(left)">
                                      <p:cBhvr>
                                        <p:cTn id="16" dur="500"/>
                                        <p:tgtEl>
                                          <p:spTgt spid="89908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9081"/>
                                        </p:tgtEl>
                                        <p:attrNameLst>
                                          <p:attrName>style.visibility</p:attrName>
                                        </p:attrNameLst>
                                      </p:cBhvr>
                                      <p:to>
                                        <p:strVal val="visible"/>
                                      </p:to>
                                    </p:set>
                                    <p:animEffect transition="in" filter="wipe(left)">
                                      <p:cBhvr>
                                        <p:cTn id="20" dur="500"/>
                                        <p:tgtEl>
                                          <p:spTgt spid="899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9076"/>
                                        </p:tgtEl>
                                        <p:attrNameLst>
                                          <p:attrName>style.visibility</p:attrName>
                                        </p:attrNameLst>
                                      </p:cBhvr>
                                      <p:to>
                                        <p:strVal val="visible"/>
                                      </p:to>
                                    </p:set>
                                    <p:animEffect transition="in" filter="wipe(left)">
                                      <p:cBhvr>
                                        <p:cTn id="25" dur="5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6" grpId="0"/>
      <p:bldP spid="899078" grpId="0"/>
      <p:bldP spid="899079" grpId="0"/>
      <p:bldP spid="899080" grpId="0"/>
      <p:bldP spid="8990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a:t>
            </a:r>
            <a:r>
              <a:rPr lang="en-US" sz="2200" b="0" dirty="0" smtClean="0">
                <a:solidFill>
                  <a:schemeClr val="tx1"/>
                </a:solidFill>
                <a:latin typeface="Liberation Sans" panose="020B0604020202020204" pitchFamily="34" charset="0"/>
              </a:rPr>
              <a:t>200 and a fair value of $30.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Junot Diaz Company</a:t>
            </a:r>
            <a:r>
              <a:rPr lang="en-US" sz="2200" b="0" dirty="0">
                <a:solidFill>
                  <a:schemeClr val="tx1"/>
                </a:solidFill>
                <a:latin typeface="Liberation Sans" panose="020B0604020202020204" pitchFamily="34" charset="0"/>
              </a:rPr>
              <a:t>.</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3</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a:t>Sales Transactions</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 </a:t>
            </a:r>
            <a:r>
              <a:rPr lang="en-US" sz="2200" dirty="0" smtClean="0">
                <a:latin typeface="Liberation Sans" panose="020B0604020202020204" pitchFamily="34" charset="0"/>
                <a:cs typeface="Arial" charset="0"/>
              </a:rPr>
              <a:t>	1,500</a:t>
            </a: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1,500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800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1149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186556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a:t>
            </a:r>
            <a:r>
              <a:rPr lang="en-US" sz="2200" b="0" dirty="0" smtClean="0">
                <a:solidFill>
                  <a:schemeClr val="tx1"/>
                </a:solidFill>
                <a:latin typeface="Liberation Sans" panose="020B0604020202020204" pitchFamily="34" charset="0"/>
              </a:rPr>
              <a:t>200 and a fair value of $30.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Junot Diaz Company</a:t>
            </a:r>
            <a:r>
              <a:rPr lang="en-US" sz="2200" b="0" dirty="0">
                <a:solidFill>
                  <a:schemeClr val="tx1"/>
                </a:solidFill>
                <a:latin typeface="Liberation Sans" panose="020B0604020202020204" pitchFamily="34" charset="0"/>
              </a:rPr>
              <a:t>.</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3</a:t>
            </a:r>
            <a:endParaRPr lang="en-US" sz="3600" b="1" dirty="0">
              <a:solidFill>
                <a:srgbClr val="FF6600"/>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200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Receivable 		200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Inventory 	30</a:t>
            </a:r>
          </a:p>
          <a:p>
            <a:pPr marL="463550" indent="-463550" algn="l">
              <a:spcBef>
                <a:spcPts val="600"/>
              </a:spcBef>
              <a:tabLst>
                <a:tab pos="4913313" algn="r"/>
                <a:tab pos="6223000" algn="r"/>
              </a:tabLst>
            </a:pPr>
            <a:r>
              <a:rPr lang="en-US" altLang="en-US" sz="2200" dirty="0" smtClean="0">
                <a:latin typeface="Liberation Sans" panose="020B0604020202020204" pitchFamily="34" charset="0"/>
                <a:cs typeface="Arial" charset="0"/>
              </a:rPr>
              <a:t>	Cost of Goods Sold		30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1149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a:t>Sales Transactions</a:t>
            </a:r>
          </a:p>
        </p:txBody>
      </p:sp>
    </p:spTree>
    <p:extLst>
      <p:ext uri="{BB962C8B-B14F-4D97-AF65-F5344CB8AC3E}">
        <p14:creationId xmlns:p14="http://schemas.microsoft.com/office/powerpoint/2010/main" val="1852366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2089150"/>
            <a:ext cx="7924800" cy="2817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Generally the same as a service company. </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One additional adjustment to make the records agree with the actual inventory on hand.</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Involves adjusting Inventory and Cost of Goods Sold.</a:t>
            </a:r>
          </a:p>
          <a:p>
            <a:pPr algn="l">
              <a:lnSpc>
                <a:spcPct val="125000"/>
              </a:lnSpc>
              <a:spcBef>
                <a:spcPct val="40000"/>
              </a:spcBef>
              <a:spcAft>
                <a:spcPct val="20000"/>
              </a:spcAft>
              <a:buClr>
                <a:srgbClr val="800000"/>
              </a:buClr>
              <a:buSzPct val="80000"/>
              <a:buFont typeface="Wingdings" pitchFamily="2" charset="2"/>
              <a:buChar char="u"/>
            </a:pPr>
            <a:endParaRPr lang="en-US" altLang="en-US" sz="2200" dirty="0">
              <a:solidFill>
                <a:srgbClr val="000000"/>
              </a:solidFill>
              <a:latin typeface="Liberation Sans" panose="020B0604020202020204" pitchFamily="34" charset="0"/>
            </a:endParaRPr>
          </a:p>
        </p:txBody>
      </p:sp>
      <p:sp>
        <p:nvSpPr>
          <p:cNvPr id="37894" name="Text Box 9"/>
          <p:cNvSpPr txBox="1">
            <a:spLocks noChangeArrowheads="1"/>
          </p:cNvSpPr>
          <p:nvPr/>
        </p:nvSpPr>
        <p:spPr bwMode="auto">
          <a:xfrm>
            <a:off x="533400" y="1447800"/>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Adjusting Entries </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Apply </a:t>
            </a:r>
            <a:r>
              <a:rPr lang="en-US" sz="2400" b="1" dirty="0">
                <a:solidFill>
                  <a:schemeClr val="accent3"/>
                </a:solidFill>
                <a:latin typeface="Liberation Sans" panose="020B0604020202020204" pitchFamily="34" charset="0"/>
              </a:rPr>
              <a:t>the steps in the accounting </a:t>
            </a:r>
            <a:r>
              <a:rPr lang="en-US" sz="2400" b="1" dirty="0" smtClean="0">
                <a:solidFill>
                  <a:schemeClr val="accent3"/>
                </a:solidFill>
                <a:latin typeface="Liberation Sans" panose="020B0604020202020204" pitchFamily="34" charset="0"/>
              </a:rPr>
              <a:t>cycle to a merchandising </a:t>
            </a:r>
            <a:r>
              <a:rPr lang="en-US" sz="2400" b="1" dirty="0">
                <a:solidFill>
                  <a:schemeClr val="accent3"/>
                </a:solidFill>
                <a:latin typeface="Liberation Sans" panose="020B0604020202020204" pitchFamily="34" charset="0"/>
              </a:rPr>
              <a:t>company.</a:t>
            </a: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4</a:t>
            </a:r>
            <a:endParaRPr lang="en-US" sz="2500" b="1" dirty="0">
              <a:solidFill>
                <a:schemeClr val="bg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1"/>
          <p:cNvSpPr txBox="1">
            <a:spLocks noChangeArrowheads="1"/>
          </p:cNvSpPr>
          <p:nvPr/>
        </p:nvSpPr>
        <p:spPr bwMode="auto">
          <a:xfrm>
            <a:off x="533400" y="1295400"/>
            <a:ext cx="838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Suppose that PW Audio Supply has an unadjusted balance of $40,500 in Merchandise Inventory. Through a physical count, PW Audio determines that its actual merchandise inventory at year-end is $40,000. The company would make an adjusting entry as follows.</a:t>
            </a:r>
          </a:p>
        </p:txBody>
      </p:sp>
      <p:sp>
        <p:nvSpPr>
          <p:cNvPr id="781324" name="Text Box 12"/>
          <p:cNvSpPr txBox="1">
            <a:spLocks noChangeArrowheads="1"/>
          </p:cNvSpPr>
          <p:nvPr/>
        </p:nvSpPr>
        <p:spPr bwMode="auto">
          <a:xfrm>
            <a:off x="1295400" y="375761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000">
                <a:solidFill>
                  <a:schemeClr val="tx1"/>
                </a:solidFill>
                <a:latin typeface="Comic Sans MS" pitchFamily="66" charset="0"/>
              </a:defRPr>
            </a:lvl1pPr>
            <a:lvl2pPr marL="742950" indent="-285750">
              <a:tabLst>
                <a:tab pos="5541963" algn="r"/>
              </a:tabLst>
              <a:defRPr sz="2000">
                <a:solidFill>
                  <a:schemeClr val="tx1"/>
                </a:solidFill>
                <a:latin typeface="Comic Sans MS" pitchFamily="66" charset="0"/>
              </a:defRPr>
            </a:lvl2pPr>
            <a:lvl3pPr marL="1143000" indent="-228600">
              <a:tabLst>
                <a:tab pos="5541963" algn="r"/>
              </a:tabLst>
              <a:defRPr sz="2000">
                <a:solidFill>
                  <a:schemeClr val="tx1"/>
                </a:solidFill>
                <a:latin typeface="Comic Sans MS" pitchFamily="66" charset="0"/>
              </a:defRPr>
            </a:lvl3pPr>
            <a:lvl4pPr marL="1600200" indent="-228600">
              <a:tabLst>
                <a:tab pos="5541963" algn="r"/>
              </a:tabLst>
              <a:defRPr sz="2000">
                <a:solidFill>
                  <a:schemeClr val="tx1"/>
                </a:solidFill>
                <a:latin typeface="Comic Sans MS" pitchFamily="66" charset="0"/>
              </a:defRPr>
            </a:lvl4pPr>
            <a:lvl5pPr marL="2057400" indent="-228600">
              <a:tabLst>
                <a:tab pos="55419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419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419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419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41963"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500</a:t>
            </a:r>
          </a:p>
        </p:txBody>
      </p:sp>
      <p:sp>
        <p:nvSpPr>
          <p:cNvPr id="781326" name="Text Box 14"/>
          <p:cNvSpPr txBox="1">
            <a:spLocks noChangeArrowheads="1"/>
          </p:cNvSpPr>
          <p:nvPr/>
        </p:nvSpPr>
        <p:spPr bwMode="auto">
          <a:xfrm>
            <a:off x="1295400" y="426085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511925" algn="r"/>
              </a:tabLst>
              <a:defRPr sz="2000">
                <a:solidFill>
                  <a:schemeClr val="tx1"/>
                </a:solidFill>
                <a:latin typeface="Comic Sans MS" pitchFamily="66" charset="0"/>
              </a:defRPr>
            </a:lvl1pPr>
            <a:lvl2pPr marL="742950" indent="-285750">
              <a:tabLst>
                <a:tab pos="4862513" algn="r"/>
                <a:tab pos="6511925" algn="r"/>
              </a:tabLst>
              <a:defRPr sz="2000">
                <a:solidFill>
                  <a:schemeClr val="tx1"/>
                </a:solidFill>
                <a:latin typeface="Comic Sans MS" pitchFamily="66" charset="0"/>
              </a:defRPr>
            </a:lvl2pPr>
            <a:lvl3pPr marL="1143000" indent="-228600">
              <a:tabLst>
                <a:tab pos="4862513" algn="r"/>
                <a:tab pos="6511925" algn="r"/>
              </a:tabLst>
              <a:defRPr sz="2000">
                <a:solidFill>
                  <a:schemeClr val="tx1"/>
                </a:solidFill>
                <a:latin typeface="Comic Sans MS" pitchFamily="66" charset="0"/>
              </a:defRPr>
            </a:lvl3pPr>
            <a:lvl4pPr marL="1600200" indent="-228600">
              <a:tabLst>
                <a:tab pos="4862513" algn="r"/>
                <a:tab pos="6511925" algn="r"/>
              </a:tabLst>
              <a:defRPr sz="2000">
                <a:solidFill>
                  <a:schemeClr val="tx1"/>
                </a:solidFill>
                <a:latin typeface="Comic Sans MS" pitchFamily="66" charset="0"/>
              </a:defRPr>
            </a:lvl4pPr>
            <a:lvl5pPr marL="2057400" indent="-228600">
              <a:tabLst>
                <a:tab pos="4862513" algn="r"/>
                <a:tab pos="65119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500</a:t>
            </a:r>
          </a:p>
        </p:txBody>
      </p:sp>
      <p:sp>
        <p:nvSpPr>
          <p:cNvPr id="389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Adjusting Entries</a:t>
            </a:r>
            <a:endParaRPr lang="en-US" altLang="en-US" sz="3200" b="1" dirty="0">
              <a:solidFill>
                <a:schemeClr val="tx2">
                  <a:lumMod val="75000"/>
                </a:schemeClr>
              </a:solidFill>
              <a:latin typeface="Liberation Sans" panose="020B0604020202020204" pitchFamily="34" charset="0"/>
            </a:endParaRPr>
          </a:p>
        </p:txBody>
      </p:sp>
      <p:sp>
        <p:nvSpPr>
          <p:cNvPr id="3891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24"/>
                                        </p:tgtEl>
                                        <p:attrNameLst>
                                          <p:attrName>style.visibility</p:attrName>
                                        </p:attrNameLst>
                                      </p:cBhvr>
                                      <p:to>
                                        <p:strVal val="visible"/>
                                      </p:to>
                                    </p:set>
                                    <p:animEffect transition="in" filter="wipe(left)">
                                      <p:cBhvr>
                                        <p:cTn id="7" dur="500"/>
                                        <p:tgtEl>
                                          <p:spTgt spid="781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1326"/>
                                        </p:tgtEl>
                                        <p:attrNameLst>
                                          <p:attrName>style.visibility</p:attrName>
                                        </p:attrNameLst>
                                      </p:cBhvr>
                                      <p:to>
                                        <p:strVal val="visible"/>
                                      </p:to>
                                    </p:set>
                                    <p:animEffect transition="in" filter="wipe(left)">
                                      <p:cBhvr>
                                        <p:cTn id="12" dur="500"/>
                                        <p:tgtEl>
                                          <p:spTgt spid="78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4" grpId="0" autoUpdateAnimBg="0"/>
      <p:bldP spid="7813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895600" y="1374775"/>
            <a:ext cx="6096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p:cNvSpPr txBox="1">
            <a:spLocks noChangeArrowheads="1"/>
          </p:cNvSpPr>
          <p:nvPr/>
        </p:nvSpPr>
        <p:spPr bwMode="auto">
          <a:xfrm>
            <a:off x="381000" y="1295400"/>
            <a:ext cx="2362200" cy="343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50000"/>
              </a:spcBef>
            </a:pPr>
            <a:r>
              <a:rPr lang="en-US" altLang="en-US" sz="2100" dirty="0">
                <a:latin typeface="Liberation Sans" panose="020B0604020202020204" pitchFamily="34" charset="0"/>
                <a:cs typeface="Arial" charset="0"/>
              </a:rPr>
              <a:t>The operating cycle of a </a:t>
            </a:r>
            <a:r>
              <a:rPr lang="en-US" altLang="en-US" sz="2100" b="1" dirty="0">
                <a:latin typeface="Liberation Sans" panose="020B0604020202020204" pitchFamily="34" charset="0"/>
                <a:cs typeface="Arial" charset="0"/>
              </a:rPr>
              <a:t>merchandising company</a:t>
            </a:r>
            <a:r>
              <a:rPr lang="en-US" altLang="en-US" sz="2100" dirty="0">
                <a:latin typeface="Liberation Sans" panose="020B0604020202020204" pitchFamily="34" charset="0"/>
                <a:cs typeface="Arial" charset="0"/>
              </a:rPr>
              <a:t> ordinarily is longer than that of a </a:t>
            </a:r>
            <a:r>
              <a:rPr lang="en-US" altLang="en-US" sz="2100" b="1" dirty="0">
                <a:latin typeface="Liberation Sans" panose="020B0604020202020204" pitchFamily="34" charset="0"/>
                <a:cs typeface="Arial" charset="0"/>
              </a:rPr>
              <a:t>service company</a:t>
            </a:r>
            <a:r>
              <a:rPr lang="en-US" altLang="en-US" sz="2100" dirty="0">
                <a:latin typeface="Liberation Sans" panose="020B0604020202020204" pitchFamily="34"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5-2</a:t>
            </a:r>
          </a:p>
        </p:txBody>
      </p:sp>
      <p:sp>
        <p:nvSpPr>
          <p:cNvPr id="71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Operating Cycles</a:t>
            </a:r>
            <a:endParaRPr lang="en-US" altLang="en-US" sz="3200" b="1" dirty="0">
              <a:solidFill>
                <a:schemeClr val="tx2">
                  <a:lumMod val="75000"/>
                </a:schemeClr>
              </a:solidFill>
              <a:latin typeface="Liberation Sans" panose="020B0604020202020204" pitchFamily="34" charset="0"/>
            </a:endParaRPr>
          </a:p>
        </p:txBody>
      </p:sp>
      <p:sp>
        <p:nvSpPr>
          <p:cNvPr id="71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5-3</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839200" cy="326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Closing Entries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55" y="1295400"/>
            <a:ext cx="8786044" cy="11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Closing Entries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95399"/>
            <a:ext cx="8670599" cy="191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$25,000</a:t>
            </a:r>
            <a:r>
              <a:rPr lang="en-US" sz="2200" b="0" dirty="0" smtClean="0">
                <a:solidFill>
                  <a:schemeClr val="tx1"/>
                </a:solidFill>
                <a:latin typeface="Liberation Sans" panose="020B0604020202020204" pitchFamily="34" charset="0"/>
              </a:rPr>
              <a:t>, Sales </a:t>
            </a:r>
            <a:r>
              <a:rPr lang="en-US" sz="2200" b="0" dirty="0">
                <a:solidFill>
                  <a:schemeClr val="tx1"/>
                </a:solidFill>
                <a:latin typeface="Liberation Sans" panose="020B0604020202020204" pitchFamily="34" charset="0"/>
              </a:rPr>
              <a:t>Revenue $162,400, Sales Returns and Allowances $4,800, Sales Discounts $3,600</a:t>
            </a:r>
            <a:r>
              <a:rPr lang="en-US" sz="2200" b="0" dirty="0" smtClean="0">
                <a:solidFill>
                  <a:schemeClr val="tx1"/>
                </a:solidFill>
                <a:latin typeface="Liberation Sans" panose="020B0604020202020204" pitchFamily="34" charset="0"/>
              </a:rPr>
              <a:t>, Cost </a:t>
            </a:r>
            <a:r>
              <a:rPr lang="en-US" sz="2200" b="0" dirty="0">
                <a:solidFill>
                  <a:schemeClr val="tx1"/>
                </a:solidFill>
                <a:latin typeface="Liberation Sans" panose="020B0604020202020204" pitchFamily="34" charset="0"/>
              </a:rPr>
              <a:t>of Goods Sold $110,000, Rent Revenue $6,000, Freight-Out $1,800,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$22,000.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800000"/>
                </a:solidFill>
                <a:latin typeface="Liberation Sans" panose="020B0604020202020204" pitchFamily="34" charset="0"/>
              </a:rPr>
              <a:t>4</a:t>
            </a:r>
            <a:endParaRPr lang="en-US" sz="3600" b="1" dirty="0">
              <a:solidFill>
                <a:srgbClr val="800000"/>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A50021"/>
                </a:solidFill>
                <a:latin typeface="Liberation Sans" panose="020B0604020202020204" pitchFamily="34" charset="0"/>
              </a:rPr>
              <a:t>DO IT!</a:t>
            </a:r>
            <a:endParaRPr lang="en-US" sz="4200" b="1" dirty="0">
              <a:solidFill>
                <a:srgbClr val="A50021"/>
              </a:solidFill>
              <a:latin typeface="Liberation Sans" panose="020B0604020202020204" pitchFamily="34" charset="0"/>
            </a:endParaRPr>
          </a:p>
        </p:txBody>
      </p:sp>
      <p:sp>
        <p:nvSpPr>
          <p:cNvPr id="17" name="Text Box 2"/>
          <p:cNvSpPr txBox="1">
            <a:spLocks noChangeArrowheads="1"/>
          </p:cNvSpPr>
          <p:nvPr/>
        </p:nvSpPr>
        <p:spPr bwMode="auto">
          <a:xfrm>
            <a:off x="1981200" y="4493329"/>
            <a:ext cx="6629400" cy="12618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162,400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Rent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6,000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168,400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4933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5" name="TextBox 14"/>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smtClean="0"/>
              <a:t>Closing Entries</a:t>
            </a:r>
            <a:endParaRPr lang="en-US" dirty="0"/>
          </a:p>
        </p:txBody>
      </p:sp>
    </p:spTree>
    <p:extLst>
      <p:ext uri="{BB962C8B-B14F-4D97-AF65-F5344CB8AC3E}">
        <p14:creationId xmlns:p14="http://schemas.microsoft.com/office/powerpoint/2010/main" val="1535215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$25,000</a:t>
            </a:r>
            <a:r>
              <a:rPr lang="en-US" sz="2200" b="0" dirty="0" smtClean="0">
                <a:solidFill>
                  <a:schemeClr val="tx1"/>
                </a:solidFill>
                <a:latin typeface="Liberation Sans" panose="020B0604020202020204" pitchFamily="34" charset="0"/>
              </a:rPr>
              <a:t>, Sales </a:t>
            </a:r>
            <a:r>
              <a:rPr lang="en-US" sz="2200" b="0" dirty="0">
                <a:solidFill>
                  <a:schemeClr val="tx1"/>
                </a:solidFill>
                <a:latin typeface="Liberation Sans" panose="020B0604020202020204" pitchFamily="34" charset="0"/>
              </a:rPr>
              <a:t>Revenue $162,400, Sales Returns and Allowances $4,800, Sales Discounts $3,600</a:t>
            </a:r>
            <a:r>
              <a:rPr lang="en-US" sz="2200" b="0" dirty="0" smtClean="0">
                <a:solidFill>
                  <a:schemeClr val="tx1"/>
                </a:solidFill>
                <a:latin typeface="Liberation Sans" panose="020B0604020202020204" pitchFamily="34" charset="0"/>
              </a:rPr>
              <a:t>, Cost </a:t>
            </a:r>
            <a:r>
              <a:rPr lang="en-US" sz="2200" b="0" dirty="0">
                <a:solidFill>
                  <a:schemeClr val="tx1"/>
                </a:solidFill>
                <a:latin typeface="Liberation Sans" panose="020B0604020202020204" pitchFamily="34" charset="0"/>
              </a:rPr>
              <a:t>of Goods Sold $110,000, Rent Revenue $6,000, Freight-Out $1,800,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$22,000.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3502729"/>
            <a:ext cx="6629400" cy="29238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151,000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110,000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4,800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Discounts </a:t>
            </a:r>
            <a:r>
              <a:rPr lang="en-US" sz="2200" dirty="0" smtClean="0">
                <a:latin typeface="Liberation Sans" panose="020B0604020202020204" pitchFamily="34" charset="0"/>
                <a:cs typeface="Arial" charset="0"/>
              </a:rPr>
              <a:t>		3,600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Freight-Out 		1,800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Rent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8,800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Salaries </a:t>
            </a:r>
            <a:r>
              <a:rPr lang="en-US" sz="2200" dirty="0">
                <a:latin typeface="Liberation Sans" panose="020B0604020202020204" pitchFamily="34" charset="0"/>
                <a:cs typeface="Arial" charset="0"/>
              </a:rPr>
              <a:t>and Wages Expense </a:t>
            </a:r>
            <a:r>
              <a:rPr lang="en-US" sz="2200" dirty="0" smtClean="0">
                <a:latin typeface="Liberation Sans" panose="020B0604020202020204" pitchFamily="34" charset="0"/>
                <a:cs typeface="Arial" charset="0"/>
              </a:rPr>
              <a:t>		22,000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5027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60527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447800"/>
            <a:ext cx="68437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Multiple-Step Income Statement</a:t>
            </a:r>
          </a:p>
        </p:txBody>
      </p:sp>
      <p:sp>
        <p:nvSpPr>
          <p:cNvPr id="41989" name="Text Box 2"/>
          <p:cNvSpPr txBox="1">
            <a:spLocks noChangeArrowheads="1"/>
          </p:cNvSpPr>
          <p:nvPr/>
        </p:nvSpPr>
        <p:spPr bwMode="auto">
          <a:xfrm>
            <a:off x="762000" y="2098675"/>
            <a:ext cx="7924800" cy="2191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Shows several steps in determining net income.</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steps relate to principal operating activities. </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Distinguishes between operating and non-operating activities.</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Compare </a:t>
            </a:r>
            <a:r>
              <a:rPr lang="en-US" sz="2400" b="1" dirty="0">
                <a:solidFill>
                  <a:schemeClr val="accent3"/>
                </a:solidFill>
                <a:latin typeface="Liberation Sans" panose="020B0604020202020204" pitchFamily="34" charset="0"/>
              </a:rPr>
              <a:t>a multiple-step </a:t>
            </a:r>
            <a:r>
              <a:rPr lang="en-US" sz="2400" b="1" dirty="0" smtClean="0">
                <a:solidFill>
                  <a:schemeClr val="accent3"/>
                </a:solidFill>
                <a:latin typeface="Liberation Sans" panose="020B0604020202020204" pitchFamily="34" charset="0"/>
              </a:rPr>
              <a:t>with </a:t>
            </a:r>
            <a:r>
              <a:rPr lang="en-US" sz="2400" b="1" dirty="0">
                <a:solidFill>
                  <a:schemeClr val="accent3"/>
                </a:solidFill>
                <a:latin typeface="Liberation Sans" panose="020B0604020202020204" pitchFamily="34" charset="0"/>
              </a:rPr>
              <a:t>a single-step income statement.</a:t>
            </a: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5</a:t>
            </a:r>
            <a:endParaRPr lang="en-US" sz="2500" b="1" dirty="0">
              <a:solidFill>
                <a:schemeClr val="bg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1" name="AutoShape 10"/>
          <p:cNvSpPr>
            <a:spLocks/>
          </p:cNvSpPr>
          <p:nvPr/>
        </p:nvSpPr>
        <p:spPr bwMode="auto">
          <a:xfrm>
            <a:off x="3124200" y="1143000"/>
            <a:ext cx="76200" cy="990600"/>
          </a:xfrm>
          <a:prstGeom prst="leftBracket">
            <a:avLst>
              <a:gd name="adj" fmla="val 108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2" name="Line 11"/>
          <p:cNvSpPr>
            <a:spLocks noChangeShapeType="1"/>
          </p:cNvSpPr>
          <p:nvPr/>
        </p:nvSpPr>
        <p:spPr bwMode="auto">
          <a:xfrm flipV="1">
            <a:off x="1981200" y="1676400"/>
            <a:ext cx="1143000" cy="914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56782" name="Rectangle 14"/>
          <p:cNvSpPr>
            <a:spLocks noGrp="1" noChangeArrowheads="1"/>
          </p:cNvSpPr>
          <p:nvPr>
            <p:ph type="title" idx="4294967295"/>
          </p:nvPr>
        </p:nvSpPr>
        <p:spPr>
          <a:xfrm>
            <a:off x="381000" y="328613"/>
            <a:ext cx="2209800" cy="1074737"/>
          </a:xfrm>
          <a:noFill/>
          <a:ln>
            <a:noFill/>
          </a:ln>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defRPr/>
            </a:pPr>
            <a:r>
              <a:rPr lang="en-US" sz="3200" i="0" kern="1200" dirty="0" smtClean="0">
                <a:solidFill>
                  <a:schemeClr val="tx2">
                    <a:lumMod val="75000"/>
                  </a:schemeClr>
                </a:solidFill>
                <a:effectLst/>
                <a:latin typeface="Liberation Sans" panose="020B0604020202020204" pitchFamily="34" charset="0"/>
                <a:ea typeface="+mn-ea"/>
                <a:cs typeface="+mn-cs"/>
              </a:rPr>
              <a:t>Multiple- Step</a:t>
            </a:r>
          </a:p>
        </p:txBody>
      </p:sp>
      <p:sp>
        <p:nvSpPr>
          <p:cNvPr id="1056784"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pic>
        <p:nvPicPr>
          <p:cNvPr id="430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3"/>
          <p:cNvSpPr txBox="1">
            <a:spLocks noChangeArrowheads="1"/>
          </p:cNvSpPr>
          <p:nvPr/>
        </p:nvSpPr>
        <p:spPr bwMode="auto">
          <a:xfrm>
            <a:off x="228600" y="1819275"/>
            <a:ext cx="2590800" cy="10477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Net sales</a:t>
            </a:r>
          </a:p>
        </p:txBody>
      </p:sp>
      <p:sp>
        <p:nvSpPr>
          <p:cNvPr id="43019"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3020"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sp>
        <p:nvSpPr>
          <p:cNvPr id="10"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11"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sp>
        <p:nvSpPr>
          <p:cNvPr id="44038"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40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4042"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3" name="Text Box 3"/>
          <p:cNvSpPr txBox="1">
            <a:spLocks noChangeArrowheads="1"/>
          </p:cNvSpPr>
          <p:nvPr/>
        </p:nvSpPr>
        <p:spPr bwMode="auto">
          <a:xfrm>
            <a:off x="228600" y="1819275"/>
            <a:ext cx="2590800" cy="159702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Gross profit</a:t>
            </a:r>
          </a:p>
        </p:txBody>
      </p:sp>
      <p:pic>
        <p:nvPicPr>
          <p:cNvPr id="12"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28600" y="1819275"/>
            <a:ext cx="2590800" cy="36004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505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506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506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13"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sp>
        <p:nvSpPr>
          <p:cNvPr id="45066"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5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8"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5069"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5"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28600" y="1819275"/>
            <a:ext cx="2590800" cy="4529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6083"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84"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6087"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608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9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9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9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93"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6094"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6"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3"/>
          <p:cNvSpPr txBox="1">
            <a:spLocks noChangeArrowheads="1"/>
          </p:cNvSpPr>
          <p:nvPr/>
        </p:nvSpPr>
        <p:spPr bwMode="auto">
          <a:xfrm>
            <a:off x="228600" y="1819275"/>
            <a:ext cx="2590800" cy="4529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7109"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1"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2"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7115"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7116"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92475" y="4270375"/>
            <a:ext cx="5241925" cy="213042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7"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8"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9"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16" name="Picture 1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43000" y="1443037"/>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7"/>
          <p:cNvSpPr>
            <a:spLocks noChangeArrowheads="1"/>
          </p:cNvSpPr>
          <p:nvPr/>
        </p:nvSpPr>
        <p:spPr bwMode="auto">
          <a:xfrm>
            <a:off x="609600" y="5454650"/>
            <a:ext cx="8305800" cy="832279"/>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100" dirty="0">
                <a:latin typeface="Liberation Sans" panose="020B0604020202020204" pitchFamily="34" charset="0"/>
              </a:rPr>
              <a:t>Companies use either a </a:t>
            </a:r>
            <a:r>
              <a:rPr lang="en-US" altLang="en-US" sz="2100" b="1" dirty="0">
                <a:latin typeface="Liberation Sans" panose="020B0604020202020204" pitchFamily="34" charset="0"/>
              </a:rPr>
              <a:t>perpetual inventory system </a:t>
            </a:r>
            <a:r>
              <a:rPr lang="en-US" altLang="en-US" sz="2100" dirty="0">
                <a:latin typeface="Liberation Sans" panose="020B0604020202020204" pitchFamily="34" charset="0"/>
              </a:rPr>
              <a:t>or a </a:t>
            </a:r>
            <a:r>
              <a:rPr lang="en-US" altLang="en-US" sz="2100" b="1" dirty="0">
                <a:latin typeface="Liberation Sans" panose="020B0604020202020204" pitchFamily="34" charset="0"/>
              </a:rPr>
              <a:t>periodic inventory system</a:t>
            </a:r>
            <a:r>
              <a:rPr lang="en-US" altLang="en-US" sz="2100" dirty="0">
                <a:latin typeface="Liberation Sans" panose="020B0604020202020204" pitchFamily="34" charset="0"/>
              </a:rPr>
              <a:t> to account for inventory.</a:t>
            </a:r>
          </a:p>
        </p:txBody>
      </p:sp>
      <p:sp>
        <p:nvSpPr>
          <p:cNvPr id="8198" name="Text Box 15"/>
          <p:cNvSpPr txBox="1">
            <a:spLocks noChangeArrowheads="1"/>
          </p:cNvSpPr>
          <p:nvPr/>
        </p:nvSpPr>
        <p:spPr bwMode="auto">
          <a:xfrm>
            <a:off x="6705600" y="1143000"/>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5-4</a:t>
            </a:r>
          </a:p>
        </p:txBody>
      </p:sp>
      <p:sp>
        <p:nvSpPr>
          <p:cNvPr id="819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82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8131" name="Text Box 3"/>
          <p:cNvSpPr txBox="1">
            <a:spLocks noChangeArrowheads="1"/>
          </p:cNvSpPr>
          <p:nvPr/>
        </p:nvSpPr>
        <p:spPr bwMode="auto">
          <a:xfrm>
            <a:off x="228600" y="1819275"/>
            <a:ext cx="2590800" cy="398462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Net income</a:t>
            </a:r>
          </a:p>
        </p:txBody>
      </p:sp>
      <p:sp>
        <p:nvSpPr>
          <p:cNvPr id="48132" name="Line 13"/>
          <p:cNvSpPr>
            <a:spLocks noChangeShapeType="1"/>
          </p:cNvSpPr>
          <p:nvPr/>
        </p:nvSpPr>
        <p:spPr bwMode="auto">
          <a:xfrm>
            <a:off x="2362200" y="5638800"/>
            <a:ext cx="762000" cy="457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4"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81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37"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8"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39"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40"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41"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42"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8143"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multiple-step income statement for a merchandiser shows each of the following features except: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gross profit.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cost of goods sold.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sales revenue section.</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 </a:t>
            </a:r>
            <a:endParaRPr lang="en-US" altLang="en-US" sz="3000" b="1" dirty="0">
              <a:solidFill>
                <a:schemeClr val="tx2">
                  <a:lumMod val="75000"/>
                </a:schemeClr>
              </a:solidFill>
              <a:latin typeface="Liberation Sans" panose="020B0604020202020204" pitchFamily="34" charset="0"/>
            </a:endParaRPr>
          </a:p>
        </p:txBody>
      </p:sp>
      <p:sp>
        <p:nvSpPr>
          <p:cNvPr id="49157"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228600" y="4709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Multiple-Step Income Statement</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21419"/>
            <a:ext cx="8610600" cy="527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16" y="381000"/>
            <a:ext cx="5667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0" y="1295400"/>
            <a:ext cx="7924800"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Subtract total expenses from total revenues</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reasons for using the single-step format: </a:t>
            </a:r>
          </a:p>
          <a:p>
            <a:pPr lvl="1" algn="l">
              <a:lnSpc>
                <a:spcPct val="125000"/>
              </a:lnSpc>
              <a:spcBef>
                <a:spcPct val="40000"/>
              </a:spcBef>
              <a:spcAft>
                <a:spcPct val="20000"/>
              </a:spcAft>
              <a:buClr>
                <a:srgbClr val="800000"/>
              </a:buClr>
              <a:buFont typeface="Wingdings" pitchFamily="2" charset="2"/>
              <a:buAutoNum type="arabicPeriod"/>
            </a:pPr>
            <a:r>
              <a:rPr lang="en-US" altLang="en-US" sz="2200" dirty="0">
                <a:solidFill>
                  <a:srgbClr val="000000"/>
                </a:solidFill>
                <a:latin typeface="Liberation Sans" panose="020B0604020202020204" pitchFamily="34" charset="0"/>
              </a:rPr>
              <a:t>Company does not realize any profit until total revenues exceed total expenses. </a:t>
            </a:r>
          </a:p>
          <a:p>
            <a:pPr lvl="1" algn="l">
              <a:lnSpc>
                <a:spcPct val="125000"/>
              </a:lnSpc>
              <a:spcBef>
                <a:spcPct val="40000"/>
              </a:spcBef>
              <a:spcAft>
                <a:spcPct val="20000"/>
              </a:spcAft>
              <a:buClr>
                <a:srgbClr val="800000"/>
              </a:buClr>
              <a:buFont typeface="Wingdings" pitchFamily="2" charset="2"/>
              <a:buAutoNum type="arabicPeriod"/>
            </a:pPr>
            <a:r>
              <a:rPr lang="en-US" altLang="en-US" sz="2200" dirty="0">
                <a:solidFill>
                  <a:srgbClr val="000000"/>
                </a:solidFill>
                <a:latin typeface="Liberation Sans" panose="020B0604020202020204" pitchFamily="34" charset="0"/>
              </a:rPr>
              <a:t>Format is simpler and easier to read.</a:t>
            </a:r>
          </a:p>
        </p:txBody>
      </p:sp>
      <p:sp>
        <p:nvSpPr>
          <p:cNvPr id="51203"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120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Single-Step Income Statement</a:t>
            </a:r>
            <a:endParaRPr lang="en-US" altLang="en-US" sz="3200" b="1" dirty="0">
              <a:solidFill>
                <a:schemeClr val="tx2">
                  <a:lumMod val="75000"/>
                </a:schemeClr>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4906"/>
            <a:ext cx="8006992" cy="4873494"/>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2228"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Single-Step Income Statement</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2" name="Rectangle 1"/>
          <p:cNvSpPr/>
          <p:nvPr/>
        </p:nvSpPr>
        <p:spPr>
          <a:xfrm>
            <a:off x="7135402" y="1447800"/>
            <a:ext cx="1322798" cy="276999"/>
          </a:xfrm>
          <a:prstGeom prst="rect">
            <a:avLst/>
          </a:prstGeom>
          <a:noFill/>
        </p:spPr>
        <p:txBody>
          <a:bodyPr wrap="none">
            <a:spAutoFit/>
          </a:bodyPr>
          <a:lstStyle/>
          <a:p>
            <a:r>
              <a:rPr lang="en-US" sz="1200" b="1" dirty="0">
                <a:solidFill>
                  <a:schemeClr val="accent3"/>
                </a:solidFill>
                <a:latin typeface="Liberation Sans" panose="020B0604020202020204" pitchFamily="34" charset="0"/>
              </a:rPr>
              <a:t>Illustration 5-15</a:t>
            </a:r>
            <a:endParaRPr lang="en-US" sz="1200"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5" y="1371600"/>
            <a:ext cx="8273955" cy="4070980"/>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3251"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5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Arial" charset="0"/>
              </a:rPr>
              <a:t>Classified Balance Sheet</a:t>
            </a:r>
            <a:endParaRPr lang="en-US" altLang="en-US" sz="3200" b="1" dirty="0">
              <a:solidFill>
                <a:schemeClr val="tx2">
                  <a:lumMod val="75000"/>
                </a:schemeClr>
              </a:solidFill>
              <a:latin typeface="Arial"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8" name="Rectangle 7"/>
          <p:cNvSpPr/>
          <p:nvPr/>
        </p:nvSpPr>
        <p:spPr>
          <a:xfrm>
            <a:off x="7287801" y="1447800"/>
            <a:ext cx="1322799" cy="276999"/>
          </a:xfrm>
          <a:prstGeom prst="rect">
            <a:avLst/>
          </a:prstGeom>
          <a:noFill/>
        </p:spPr>
        <p:txBody>
          <a:bodyPr wrap="none">
            <a:spAutoFit/>
          </a:bodyPr>
          <a:lstStyle/>
          <a:p>
            <a:r>
              <a:rPr lang="en-US" sz="1200" b="1" dirty="0">
                <a:solidFill>
                  <a:schemeClr val="accent3"/>
                </a:solidFill>
                <a:latin typeface="Liberation Sans" panose="020B0604020202020204" pitchFamily="34" charset="0"/>
              </a:rPr>
              <a:t>Illustration </a:t>
            </a:r>
            <a:r>
              <a:rPr lang="en-US" sz="1200" b="1" dirty="0" smtClean="0">
                <a:solidFill>
                  <a:schemeClr val="accent3"/>
                </a:solidFill>
                <a:latin typeface="Liberation Sans" panose="020B0604020202020204" pitchFamily="34" charset="0"/>
              </a:rPr>
              <a:t>5-16</a:t>
            </a:r>
            <a:endParaRPr lang="en-US" sz="1200"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2480814"/>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3"/>
          <p:cNvSpPr>
            <a:spLocks noChangeArrowheads="1"/>
          </p:cNvSpPr>
          <p:nvPr/>
        </p:nvSpPr>
        <p:spPr bwMode="auto">
          <a:xfrm>
            <a:off x="609600" y="1447800"/>
            <a:ext cx="8077200" cy="9048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Indicate </a:t>
            </a:r>
            <a:r>
              <a:rPr lang="en-US" sz="2200" b="0" dirty="0">
                <a:solidFill>
                  <a:schemeClr val="tx1"/>
                </a:solidFill>
                <a:latin typeface="Liberation Sans" panose="020B0604020202020204" pitchFamily="34" charset="0"/>
              </a:rPr>
              <a:t>in which </a:t>
            </a:r>
            <a:r>
              <a:rPr lang="en-US" sz="2200" b="0" dirty="0" smtClean="0">
                <a:solidFill>
                  <a:schemeClr val="tx1"/>
                </a:solidFill>
                <a:latin typeface="Liberation Sans" panose="020B0604020202020204" pitchFamily="34" charset="0"/>
              </a:rPr>
              <a:t>financial </a:t>
            </a:r>
            <a:r>
              <a:rPr lang="en-US" sz="2200" b="0" dirty="0">
                <a:solidFill>
                  <a:schemeClr val="tx1"/>
                </a:solidFill>
                <a:latin typeface="Liberation Sans" panose="020B0604020202020204" pitchFamily="34" charset="0"/>
              </a:rPr>
              <a:t>statement and under </a:t>
            </a:r>
            <a:r>
              <a:rPr lang="en-US" sz="2200" b="0" dirty="0" smtClean="0">
                <a:solidFill>
                  <a:schemeClr val="tx1"/>
                </a:solidFill>
                <a:latin typeface="Liberation Sans" panose="020B0604020202020204" pitchFamily="34" charset="0"/>
              </a:rPr>
              <a:t>what classification </a:t>
            </a:r>
            <a:r>
              <a:rPr lang="en-US" sz="2200" b="0" dirty="0">
                <a:solidFill>
                  <a:schemeClr val="tx1"/>
                </a:solidFill>
                <a:latin typeface="Liberation Sans" panose="020B0604020202020204" pitchFamily="34" charset="0"/>
              </a:rPr>
              <a:t>each of the </a:t>
            </a:r>
            <a:r>
              <a:rPr lang="en-US" sz="2200" b="0" dirty="0" smtClean="0">
                <a:solidFill>
                  <a:schemeClr val="tx1"/>
                </a:solidFill>
                <a:latin typeface="Liberation Sans" panose="020B0604020202020204" pitchFamily="34" charset="0"/>
              </a:rPr>
              <a:t>following accounts </a:t>
            </a:r>
            <a:r>
              <a:rPr lang="en-US" sz="2200" b="0" dirty="0">
                <a:solidFill>
                  <a:schemeClr val="tx1"/>
                </a:solidFill>
                <a:latin typeface="Liberation Sans" panose="020B0604020202020204" pitchFamily="34" charset="0"/>
              </a:rPr>
              <a:t>would be reported.</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5</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76600" y="457200"/>
            <a:ext cx="5649686" cy="662464"/>
          </a:xfrm>
          <a:prstGeom prst="rect">
            <a:avLst/>
          </a:prstGeom>
          <a:solidFill>
            <a:srgbClr val="0027A4"/>
          </a:solidFill>
        </p:spPr>
        <p:txBody>
          <a:bodyPr wrap="square" lIns="86493" tIns="43247" rIns="86493" bIns="43247" rtlCol="0" anchor="ctr" anchorCtr="0">
            <a:noAutofit/>
          </a:bodyPr>
          <a:lstStyle/>
          <a:p>
            <a:pPr marL="53975" algn="l"/>
            <a:r>
              <a:rPr lang="en-US" sz="2400" b="1" dirty="0" smtClean="0">
                <a:solidFill>
                  <a:schemeClr val="bg1"/>
                </a:solidFill>
                <a:latin typeface="Liberation Sans" panose="020B0604020202020204" pitchFamily="34" charset="0"/>
              </a:rPr>
              <a:t>Financial Statement Classifications</a:t>
            </a:r>
            <a:endParaRPr lang="en-US" sz="2400" b="1" dirty="0">
              <a:solidFill>
                <a:schemeClr val="bg1"/>
              </a:solidFill>
              <a:latin typeface="Liberation Sans" panose="020B0604020202020204" pitchFamily="34" charset="0"/>
            </a:endParaRPr>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3" name="Rectangle 2"/>
          <p:cNvSpPr/>
          <p:nvPr/>
        </p:nvSpPr>
        <p:spPr bwMode="auto">
          <a:xfrm>
            <a:off x="3505200" y="31242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3505200" y="34290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3505200" y="3657599"/>
            <a:ext cx="5348515" cy="53340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2" name="Rectangle 31"/>
          <p:cNvSpPr/>
          <p:nvPr/>
        </p:nvSpPr>
        <p:spPr bwMode="auto">
          <a:xfrm>
            <a:off x="3505200" y="41910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3" name="Rectangle 32"/>
          <p:cNvSpPr/>
          <p:nvPr/>
        </p:nvSpPr>
        <p:spPr bwMode="auto">
          <a:xfrm>
            <a:off x="3505200" y="47244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4" name="Rectangle 33"/>
          <p:cNvSpPr/>
          <p:nvPr/>
        </p:nvSpPr>
        <p:spPr bwMode="auto">
          <a:xfrm>
            <a:off x="3505200" y="49530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6" name="Rectangle 35"/>
          <p:cNvSpPr/>
          <p:nvPr/>
        </p:nvSpPr>
        <p:spPr bwMode="auto">
          <a:xfrm>
            <a:off x="3505200" y="54864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590891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2" grpId="0" animBg="1"/>
      <p:bldP spid="33" grpId="0" animBg="1"/>
      <p:bldP spid="34" grpId="0" animBg="1"/>
      <p:bldP spid="3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81000"/>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064962"/>
            <a:ext cx="8636000" cy="373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3505200" y="1066800"/>
            <a:ext cx="5348515" cy="2667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3505200" y="1371600"/>
            <a:ext cx="542108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8" name="Rectangle 37"/>
          <p:cNvSpPr/>
          <p:nvPr/>
        </p:nvSpPr>
        <p:spPr bwMode="auto">
          <a:xfrm>
            <a:off x="3505200" y="19050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Rectangle 38"/>
          <p:cNvSpPr/>
          <p:nvPr/>
        </p:nvSpPr>
        <p:spPr bwMode="auto">
          <a:xfrm>
            <a:off x="3505200" y="2186940"/>
            <a:ext cx="5348515" cy="50292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0" name="Rectangle 39"/>
          <p:cNvSpPr/>
          <p:nvPr/>
        </p:nvSpPr>
        <p:spPr bwMode="auto">
          <a:xfrm>
            <a:off x="3505200" y="26670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1" name="Rectangle 40"/>
          <p:cNvSpPr/>
          <p:nvPr/>
        </p:nvSpPr>
        <p:spPr bwMode="auto">
          <a:xfrm>
            <a:off x="3505200" y="2971800"/>
            <a:ext cx="5348515"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3" name="Rectangle 42"/>
          <p:cNvSpPr/>
          <p:nvPr/>
        </p:nvSpPr>
        <p:spPr bwMode="auto">
          <a:xfrm>
            <a:off x="3505200" y="3442648"/>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4" name="Rectangle 43"/>
          <p:cNvSpPr/>
          <p:nvPr/>
        </p:nvSpPr>
        <p:spPr bwMode="auto">
          <a:xfrm>
            <a:off x="3505200" y="3733800"/>
            <a:ext cx="5421086"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5" name="Rectangle 44"/>
          <p:cNvSpPr/>
          <p:nvPr/>
        </p:nvSpPr>
        <p:spPr bwMode="auto">
          <a:xfrm>
            <a:off x="3505200" y="4011304"/>
            <a:ext cx="5348515" cy="48449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7" name="Rectangle 46"/>
          <p:cNvSpPr/>
          <p:nvPr/>
        </p:nvSpPr>
        <p:spPr bwMode="auto">
          <a:xfrm>
            <a:off x="3505200" y="44958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615619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47"/>
                                        </p:tgtEl>
                                      </p:cBhvr>
                                    </p:animEffect>
                                    <p:set>
                                      <p:cBhvr>
                                        <p:cTn id="5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3" grpId="0" animBg="1"/>
      <p:bldP spid="44" grpId="0" animBg="1"/>
      <p:bldP spid="45" grpId="0" animBg="1"/>
      <p:bldP spid="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81000"/>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3505200" y="10668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3505200" y="1600200"/>
            <a:ext cx="542108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Rectangle 38"/>
          <p:cNvSpPr/>
          <p:nvPr/>
        </p:nvSpPr>
        <p:spPr bwMode="auto">
          <a:xfrm>
            <a:off x="3505200" y="2133600"/>
            <a:ext cx="5348515" cy="226563"/>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0" name="Rectangle 39"/>
          <p:cNvSpPr/>
          <p:nvPr/>
        </p:nvSpPr>
        <p:spPr bwMode="auto">
          <a:xfrm>
            <a:off x="3505200" y="2449694"/>
            <a:ext cx="5348515" cy="184404"/>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3" name="Rectangle 42"/>
          <p:cNvSpPr/>
          <p:nvPr/>
        </p:nvSpPr>
        <p:spPr bwMode="auto">
          <a:xfrm>
            <a:off x="3505200" y="2591875"/>
            <a:ext cx="5348515" cy="27660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6" name="Rectangle 15"/>
          <p:cNvSpPr/>
          <p:nvPr/>
        </p:nvSpPr>
        <p:spPr bwMode="auto">
          <a:xfrm>
            <a:off x="3505200" y="289560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7" name="Rectangle 16"/>
          <p:cNvSpPr/>
          <p:nvPr/>
        </p:nvSpPr>
        <p:spPr bwMode="auto">
          <a:xfrm>
            <a:off x="3505200" y="317754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3505200" y="348234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066800"/>
            <a:ext cx="8636000" cy="269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164080" y="2971800"/>
            <a:ext cx="91440" cy="10287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632252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9" grpId="0" animBg="1"/>
      <p:bldP spid="40" grpId="0" animBg="1"/>
      <p:bldP spid="43" grpId="0" animBg="1"/>
      <p:bldP spid="16"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11" name="Rectangle 10"/>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APPENDIX </a:t>
            </a:r>
            <a:r>
              <a:rPr lang="en-US" sz="2400" b="1" dirty="0">
                <a:solidFill>
                  <a:schemeClr val="accent3"/>
                </a:solidFill>
                <a:latin typeface="Liberation Sans" panose="020B0604020202020204" pitchFamily="34" charset="0"/>
              </a:rPr>
              <a:t>5A: Prepare a worksheet for </a:t>
            </a:r>
            <a:endParaRPr lang="en-US" sz="2400" b="1" dirty="0" smtClean="0">
              <a:solidFill>
                <a:schemeClr val="accent3"/>
              </a:solidFill>
              <a:latin typeface="Liberation Sans" panose="020B0604020202020204" pitchFamily="34" charset="0"/>
            </a:endParaRPr>
          </a:p>
          <a:p>
            <a:pPr marL="109538" algn="l"/>
            <a:r>
              <a:rPr lang="en-US" sz="2400" b="1" dirty="0" smtClean="0">
                <a:solidFill>
                  <a:schemeClr val="accent3"/>
                </a:solidFill>
                <a:latin typeface="Liberation Sans" panose="020B0604020202020204" pitchFamily="34" charset="0"/>
              </a:rPr>
              <a:t>a </a:t>
            </a:r>
            <a:r>
              <a:rPr lang="en-US" sz="2400" b="1" dirty="0">
                <a:solidFill>
                  <a:schemeClr val="accent3"/>
                </a:solidFill>
                <a:latin typeface="Liberation Sans" panose="020B0604020202020204" pitchFamily="34" charset="0"/>
              </a:rPr>
              <a:t>merchandising company.</a:t>
            </a:r>
          </a:p>
        </p:txBody>
      </p:sp>
      <p:sp>
        <p:nvSpPr>
          <p:cNvPr id="13" name="Oval 12"/>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6</a:t>
            </a:r>
            <a:endParaRPr lang="en-US" sz="2500" b="1" dirty="0">
              <a:solidFill>
                <a:schemeClr val="bg1"/>
              </a:solidFill>
              <a:latin typeface="Liberation Sans" panose="020B0604020202020204" pitchFamily="34" charset="0"/>
            </a:endParaRPr>
          </a:p>
        </p:txBody>
      </p:sp>
      <p:sp>
        <p:nvSpPr>
          <p:cNvPr id="14" name="Rectangle 7"/>
          <p:cNvSpPr>
            <a:spLocks noChangeArrowheads="1"/>
          </p:cNvSpPr>
          <p:nvPr/>
        </p:nvSpPr>
        <p:spPr bwMode="auto">
          <a:xfrm>
            <a:off x="533400" y="1447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000" b="1" dirty="0" smtClean="0">
                <a:solidFill>
                  <a:schemeClr val="tx2">
                    <a:lumMod val="75000"/>
                  </a:schemeClr>
                </a:solidFill>
                <a:latin typeface="Liberation Sans" panose="020B0604020202020204" pitchFamily="34" charset="0"/>
              </a:rPr>
              <a:t>Using a Worksheet</a:t>
            </a:r>
            <a:endParaRPr lang="en-US" altLang="en-US" sz="3000" b="1" dirty="0">
              <a:solidFill>
                <a:schemeClr val="tx2">
                  <a:lumMod val="75000"/>
                </a:schemeClr>
              </a:solidFill>
              <a:latin typeface="Liberation Sans" panose="020B0604020202020204" pitchFamily="34" charset="0"/>
            </a:endParaRPr>
          </a:p>
        </p:txBody>
      </p:sp>
      <p:sp>
        <p:nvSpPr>
          <p:cNvPr id="2" name="Rectangle 1"/>
          <p:cNvSpPr/>
          <p:nvPr/>
        </p:nvSpPr>
        <p:spPr>
          <a:xfrm>
            <a:off x="533400" y="2081748"/>
            <a:ext cx="8153400" cy="3342453"/>
          </a:xfrm>
          <a:prstGeom prst="rect">
            <a:avLst/>
          </a:prstGeom>
        </p:spPr>
        <p:txBody>
          <a:bodyPr wrap="square">
            <a:spAutoFit/>
          </a:bodyPr>
          <a:lstStyle/>
          <a:p>
            <a:pPr algn="l">
              <a:lnSpc>
                <a:spcPct val="120000"/>
              </a:lnSpc>
              <a:spcBef>
                <a:spcPts val="1200"/>
              </a:spcBef>
            </a:pPr>
            <a:r>
              <a:rPr lang="en-US" sz="2200" dirty="0">
                <a:latin typeface="Liberation Sans" panose="020B0604020202020204" pitchFamily="34" charset="0"/>
              </a:rPr>
              <a:t>As indicated in Chapter 4, a worksheet enables companies to prepare </a:t>
            </a:r>
            <a:r>
              <a:rPr lang="en-US" sz="2200" dirty="0" smtClean="0">
                <a:latin typeface="Liberation Sans" panose="020B0604020202020204" pitchFamily="34" charset="0"/>
              </a:rPr>
              <a:t>financial statements </a:t>
            </a:r>
            <a:r>
              <a:rPr lang="en-US" sz="2200" dirty="0">
                <a:latin typeface="Liberation Sans" panose="020B0604020202020204" pitchFamily="34" charset="0"/>
              </a:rPr>
              <a:t>before they journalize and post adjusting entries. The steps in </a:t>
            </a:r>
            <a:r>
              <a:rPr lang="en-US" sz="2200" dirty="0" smtClean="0">
                <a:latin typeface="Liberation Sans" panose="020B0604020202020204" pitchFamily="34" charset="0"/>
              </a:rPr>
              <a:t>preparing a </a:t>
            </a:r>
            <a:r>
              <a:rPr lang="en-US" sz="2200" dirty="0">
                <a:latin typeface="Liberation Sans" panose="020B0604020202020204" pitchFamily="34" charset="0"/>
              </a:rPr>
              <a:t>worksheet for a merchandising company are the same as for a service </a:t>
            </a:r>
            <a:r>
              <a:rPr lang="en-US" sz="2200" dirty="0" smtClean="0">
                <a:latin typeface="Liberation Sans" panose="020B0604020202020204" pitchFamily="34" charset="0"/>
              </a:rPr>
              <a:t>company. </a:t>
            </a:r>
            <a:r>
              <a:rPr lang="en-US" sz="2200" dirty="0">
                <a:latin typeface="Liberation Sans" panose="020B0604020202020204" pitchFamily="34" charset="0"/>
              </a:rPr>
              <a:t>Illustration 5A-1 </a:t>
            </a:r>
            <a:r>
              <a:rPr lang="en-US" sz="2200" dirty="0" smtClean="0">
                <a:latin typeface="Liberation Sans" panose="020B0604020202020204" pitchFamily="34" charset="0"/>
              </a:rPr>
              <a:t>shows </a:t>
            </a:r>
            <a:r>
              <a:rPr lang="en-US" sz="2200" dirty="0">
                <a:latin typeface="Liberation Sans" panose="020B0604020202020204" pitchFamily="34" charset="0"/>
              </a:rPr>
              <a:t>the worksheet </a:t>
            </a:r>
            <a:r>
              <a:rPr lang="en-US" sz="2200" dirty="0" smtClean="0">
                <a:latin typeface="Liberation Sans" panose="020B0604020202020204" pitchFamily="34" charset="0"/>
              </a:rPr>
              <a:t>for PW </a:t>
            </a:r>
            <a:r>
              <a:rPr lang="en-US" sz="2200" dirty="0">
                <a:latin typeface="Liberation Sans" panose="020B0604020202020204" pitchFamily="34" charset="0"/>
              </a:rPr>
              <a:t>Audio Supply, Inc. (excluding nonoperating items). The unique accounts </a:t>
            </a:r>
            <a:r>
              <a:rPr lang="en-US" sz="2200" dirty="0" smtClean="0">
                <a:latin typeface="Liberation Sans" panose="020B0604020202020204" pitchFamily="34" charset="0"/>
              </a:rPr>
              <a:t>for a </a:t>
            </a:r>
            <a:r>
              <a:rPr lang="en-US" sz="2200" dirty="0">
                <a:latin typeface="Liberation Sans" panose="020B0604020202020204" pitchFamily="34" charset="0"/>
              </a:rPr>
              <a:t>merchandiser using a </a:t>
            </a:r>
            <a:r>
              <a:rPr lang="en-US" sz="2200" b="1" dirty="0">
                <a:latin typeface="Liberation Sans" panose="020B0604020202020204" pitchFamily="34" charset="0"/>
              </a:rPr>
              <a:t>perpetual </a:t>
            </a:r>
            <a:r>
              <a:rPr lang="en-US" sz="2200" b="1" dirty="0" smtClean="0">
                <a:latin typeface="Liberation Sans" panose="020B0604020202020204" pitchFamily="34" charset="0"/>
              </a:rPr>
              <a:t>inventory </a:t>
            </a:r>
            <a:r>
              <a:rPr lang="en-US" sz="2200" b="1" dirty="0">
                <a:latin typeface="Liberation Sans" panose="020B0604020202020204" pitchFamily="34" charset="0"/>
              </a:rPr>
              <a:t>system </a:t>
            </a:r>
            <a:r>
              <a:rPr lang="en-US" sz="2200" dirty="0">
                <a:latin typeface="Liberation Sans" panose="020B0604020202020204" pitchFamily="34" charset="0"/>
              </a:rPr>
              <a:t>are in </a:t>
            </a:r>
            <a:r>
              <a:rPr lang="en-US" sz="2200" b="1" dirty="0">
                <a:solidFill>
                  <a:schemeClr val="accent6">
                    <a:lumMod val="75000"/>
                  </a:schemeClr>
                </a:solidFill>
                <a:latin typeface="Liberation Sans" panose="020B0604020202020204" pitchFamily="34" charset="0"/>
              </a:rPr>
              <a:t>red</a:t>
            </a:r>
            <a:r>
              <a:rPr lang="en-US" sz="2200" dirty="0">
                <a:latin typeface="Liberation Sans" panose="020B0604020202020204" pitchFamily="34" charset="0"/>
              </a:rPr>
              <a:t>.</a:t>
            </a: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4876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30000"/>
              </a:spcBef>
              <a:spcAft>
                <a:spcPct val="20000"/>
              </a:spcAft>
              <a:buSzPct val="80000"/>
            </a:pPr>
            <a:r>
              <a:rPr lang="en-US" altLang="en-US" sz="2800" b="1" dirty="0" smtClean="0">
                <a:latin typeface="Liberation Sans" panose="020B0604020202020204" pitchFamily="34" charset="0"/>
              </a:rPr>
              <a:t>PERPETUAL SYSTEM</a:t>
            </a:r>
            <a:endParaRPr lang="en-US" altLang="en-US" sz="2800" b="1" dirty="0">
              <a:latin typeface="Liberation Sans" panose="020B0604020202020204" pitchFamily="34" charset="0"/>
            </a:endParaRPr>
          </a:p>
        </p:txBody>
      </p:sp>
      <p:sp>
        <p:nvSpPr>
          <p:cNvPr id="9220" name="Rectangle 11"/>
          <p:cNvSpPr>
            <a:spLocks noChangeArrowheads="1"/>
          </p:cNvSpPr>
          <p:nvPr/>
        </p:nvSpPr>
        <p:spPr bwMode="auto">
          <a:xfrm>
            <a:off x="533400" y="1900237"/>
            <a:ext cx="75438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Maintain detailed records of the cost of each inventory purchase and sale.</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Records continuously show inventory that should be on hand for every item.</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Company determines cost of goods sold each time a sale occurs.</a:t>
            </a:r>
          </a:p>
        </p:txBody>
      </p:sp>
      <p:sp>
        <p:nvSpPr>
          <p:cNvPr id="92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508665" cy="6128328"/>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54275" name="Text Box 7"/>
          <p:cNvSpPr txBox="1">
            <a:spLocks noChangeArrowheads="1"/>
          </p:cNvSpPr>
          <p:nvPr/>
        </p:nvSpPr>
        <p:spPr bwMode="auto">
          <a:xfrm>
            <a:off x="7391400" y="762000"/>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5A-1</a:t>
            </a:r>
          </a:p>
        </p:txBody>
      </p:sp>
    </p:spTree>
    <p:extLst>
      <p:ext uri="{BB962C8B-B14F-4D97-AF65-F5344CB8AC3E}">
        <p14:creationId xmlns:p14="http://schemas.microsoft.com/office/powerpoint/2010/main" val="112122004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14400" y="2514600"/>
            <a:ext cx="7467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No running account of changes in inventory.</a:t>
            </a:r>
          </a:p>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Ending inventory determined by physical count.</a:t>
            </a:r>
          </a:p>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Cost of goods sold not determined until the end of the period.</a:t>
            </a:r>
          </a:p>
        </p:txBody>
      </p:sp>
      <p:sp>
        <p:nvSpPr>
          <p:cNvPr id="925702" name="Text Box 6"/>
          <p:cNvSpPr txBox="1">
            <a:spLocks noChangeArrowheads="1"/>
          </p:cNvSpPr>
          <p:nvPr/>
        </p:nvSpPr>
        <p:spPr bwMode="auto">
          <a:xfrm>
            <a:off x="685800" y="1447800"/>
            <a:ext cx="8305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75000"/>
                  </a:schemeClr>
                </a:solidFill>
                <a:latin typeface="Liberation Sans" panose="020B0604020202020204" pitchFamily="34" charset="0"/>
              </a:rPr>
              <a:t>Determining Cost of Goods Sold Under a Periodic System</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300" b="1" dirty="0" smtClean="0">
                <a:solidFill>
                  <a:schemeClr val="accent3"/>
                </a:solidFill>
                <a:latin typeface="Liberation Sans" panose="020B0604020202020204" pitchFamily="34" charset="0"/>
              </a:rPr>
              <a:t>APPENDIX </a:t>
            </a:r>
            <a:r>
              <a:rPr lang="en-US" sz="2300" b="1" dirty="0">
                <a:solidFill>
                  <a:schemeClr val="accent3"/>
                </a:solidFill>
                <a:latin typeface="Liberation Sans" panose="020B0604020202020204" pitchFamily="34" charset="0"/>
              </a:rPr>
              <a:t>5B: Record purchases and sales under a </a:t>
            </a:r>
            <a:r>
              <a:rPr lang="en-US" sz="2300" b="1" dirty="0" smtClean="0">
                <a:solidFill>
                  <a:schemeClr val="accent3"/>
                </a:solidFill>
                <a:latin typeface="Liberation Sans" panose="020B0604020202020204" pitchFamily="34" charset="0"/>
              </a:rPr>
              <a:t>periodic inventory system</a:t>
            </a:r>
            <a:r>
              <a:rPr lang="en-US" sz="2300" b="1" dirty="0">
                <a:solidFill>
                  <a:schemeClr val="accent3"/>
                </a:solidFill>
                <a:latin typeface="Liberation Sans" panose="020B0604020202020204" pitchFamily="34" charset="0"/>
              </a:rPr>
              <a:t>.</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7</a:t>
            </a:r>
            <a:endParaRPr lang="en-US" sz="2500" b="1" dirty="0">
              <a:solidFill>
                <a:schemeClr val="bg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7"/>
          <p:cNvSpPr>
            <a:spLocks noChangeArrowheads="1"/>
          </p:cNvSpPr>
          <p:nvPr/>
        </p:nvSpPr>
        <p:spPr bwMode="auto">
          <a:xfrm>
            <a:off x="6019800" y="2184400"/>
            <a:ext cx="2133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5B-2 </a:t>
            </a:r>
          </a:p>
        </p:txBody>
      </p:sp>
      <p:sp>
        <p:nvSpPr>
          <p:cNvPr id="8" name="Line 2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Arial" charset="0"/>
              </a:rPr>
              <a:t>Determining Cost of Goods Sold Under a Periodic System</a:t>
            </a:r>
          </a:p>
        </p:txBody>
      </p:sp>
      <p:sp>
        <p:nvSpPr>
          <p:cNvPr id="2" name="Rectangle 1"/>
          <p:cNvSpPr/>
          <p:nvPr/>
        </p:nvSpPr>
        <p:spPr>
          <a:xfrm>
            <a:off x="6705600" y="865188"/>
            <a:ext cx="2286000" cy="830997"/>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5B-2</a:t>
            </a:r>
          </a:p>
          <a:p>
            <a:pPr algn="l"/>
            <a:r>
              <a:rPr lang="en-US" sz="1200" dirty="0">
                <a:latin typeface="Liberation Sans" panose="020B0604020202020204" pitchFamily="34" charset="0"/>
              </a:rPr>
              <a:t>Cost of goods sold for a</a:t>
            </a:r>
          </a:p>
          <a:p>
            <a:pPr algn="l"/>
            <a:r>
              <a:rPr lang="en-US" sz="1200" dirty="0">
                <a:latin typeface="Liberation Sans" panose="020B0604020202020204" pitchFamily="34" charset="0"/>
              </a:rPr>
              <a:t>merchandiser using a periodic</a:t>
            </a:r>
          </a:p>
          <a:p>
            <a:pPr algn="l"/>
            <a:r>
              <a:rPr lang="en-US" sz="1200" dirty="0">
                <a:latin typeface="Liberation Sans" panose="020B0604020202020204" pitchFamily="34" charset="0"/>
              </a:rPr>
              <a:t>inventory system</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5725"/>
            <a:ext cx="8329587" cy="44926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7772400" cy="440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1430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Record revenues when sales are made.</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Do not record cost of merchandise sold on the date of sale.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Physical inventory count determines: </a:t>
            </a:r>
          </a:p>
          <a:p>
            <a:pPr marL="1377950" lvl="1" indent="-463550" algn="l">
              <a:lnSpc>
                <a:spcPct val="120000"/>
              </a:lnSpc>
              <a:spcBef>
                <a:spcPct val="45000"/>
              </a:spcBef>
              <a:buClr>
                <a:srgbClr val="80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on hand</a:t>
            </a:r>
            <a:r>
              <a:rPr lang="en-US" altLang="en-US" dirty="0">
                <a:latin typeface="Liberation Sans" panose="020B0604020202020204" pitchFamily="34" charset="0"/>
              </a:rPr>
              <a:t> and </a:t>
            </a:r>
          </a:p>
          <a:p>
            <a:pPr marL="1377950" lvl="1" indent="-463550" algn="l">
              <a:lnSpc>
                <a:spcPct val="120000"/>
              </a:lnSpc>
              <a:spcBef>
                <a:spcPct val="45000"/>
              </a:spcBef>
              <a:buClr>
                <a:srgbClr val="80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sold</a:t>
            </a:r>
            <a:r>
              <a:rPr lang="en-US" altLang="en-US" dirty="0">
                <a:latin typeface="Liberation Sans" panose="020B0604020202020204" pitchFamily="34" charset="0"/>
              </a:rPr>
              <a:t> during the period.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Record purchases in Purchases account.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Purchase returns and allowances, Purchase discounts, and Freight costs are recorded in separate accounts.</a:t>
            </a:r>
          </a:p>
        </p:txBody>
      </p:sp>
      <p:sp>
        <p:nvSpPr>
          <p:cNvPr id="7"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Merchandise Transactions</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1295400"/>
            <a:ext cx="8077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the basis of the sales invoice (Illustration 5-6) and receipt of the merchandise ordered from PW Audio Supply, Sauk Stereo records the $3,800 purchase as follows.</a:t>
            </a:r>
          </a:p>
        </p:txBody>
      </p:sp>
      <p:sp>
        <p:nvSpPr>
          <p:cNvPr id="990212" name="Text Box 4"/>
          <p:cNvSpPr txBox="1">
            <a:spLocks noChangeArrowheads="1"/>
          </p:cNvSpPr>
          <p:nvPr/>
        </p:nvSpPr>
        <p:spPr bwMode="auto">
          <a:xfrm>
            <a:off x="1752600" y="30559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Purchases	3,800</a:t>
            </a:r>
          </a:p>
        </p:txBody>
      </p:sp>
      <p:sp>
        <p:nvSpPr>
          <p:cNvPr id="58373" name="Text Box 5"/>
          <p:cNvSpPr txBox="1">
            <a:spLocks noChangeArrowheads="1"/>
          </p:cNvSpPr>
          <p:nvPr/>
        </p:nvSpPr>
        <p:spPr bwMode="auto">
          <a:xfrm>
            <a:off x="533400" y="30559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90214" name="Text Box 6"/>
          <p:cNvSpPr txBox="1">
            <a:spLocks noChangeArrowheads="1"/>
          </p:cNvSpPr>
          <p:nvPr/>
        </p:nvSpPr>
        <p:spPr bwMode="auto">
          <a:xfrm>
            <a:off x="1752600" y="35893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533400" y="19050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Sauk pays Public Freight Company $150</a:t>
            </a:r>
          </a:p>
          <a:p>
            <a:pPr algn="l">
              <a:lnSpc>
                <a:spcPct val="125000"/>
              </a:lnSpc>
            </a:pPr>
            <a:r>
              <a:rPr lang="en-US" altLang="en-US" sz="2200" dirty="0">
                <a:latin typeface="Liberation Sans" panose="020B0604020202020204" pitchFamily="34" charset="0"/>
              </a:rPr>
              <a:t>for freight charges on its purchase from PW Audio Supply on May 6, the entry on Sauk’s books is:</a:t>
            </a:r>
          </a:p>
        </p:txBody>
      </p:sp>
      <p:sp>
        <p:nvSpPr>
          <p:cNvPr id="931845" name="Text Box 5"/>
          <p:cNvSpPr txBox="1">
            <a:spLocks noChangeArrowheads="1"/>
          </p:cNvSpPr>
          <p:nvPr/>
        </p:nvSpPr>
        <p:spPr bwMode="auto">
          <a:xfrm>
            <a:off x="1752600" y="36734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Freight-In </a:t>
            </a:r>
            <a:r>
              <a:rPr lang="en-US" altLang="en-US" sz="2200" dirty="0">
                <a:latin typeface="Liberation Sans" panose="020B0604020202020204" pitchFamily="34" charset="0"/>
              </a:rPr>
              <a:t>(Transportation-In)</a:t>
            </a:r>
            <a:r>
              <a:rPr lang="en-US" altLang="en-US" sz="2200" dirty="0">
                <a:latin typeface="Liberation Sans" panose="020B0604020202020204" pitchFamily="34" charset="0"/>
                <a:cs typeface="Arial" charset="0"/>
              </a:rPr>
              <a:t>	150</a:t>
            </a:r>
          </a:p>
        </p:txBody>
      </p:sp>
      <p:sp>
        <p:nvSpPr>
          <p:cNvPr id="59396" name="Text Box 6"/>
          <p:cNvSpPr txBox="1">
            <a:spLocks noChangeArrowheads="1"/>
          </p:cNvSpPr>
          <p:nvPr/>
        </p:nvSpPr>
        <p:spPr bwMode="auto">
          <a:xfrm>
            <a:off x="533400" y="3673475"/>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6</a:t>
            </a:r>
          </a:p>
        </p:txBody>
      </p:sp>
      <p:sp>
        <p:nvSpPr>
          <p:cNvPr id="931847" name="Text Box 7"/>
          <p:cNvSpPr txBox="1">
            <a:spLocks noChangeArrowheads="1"/>
          </p:cNvSpPr>
          <p:nvPr/>
        </p:nvSpPr>
        <p:spPr bwMode="auto">
          <a:xfrm>
            <a:off x="1752600" y="42068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150</a:t>
            </a:r>
          </a:p>
        </p:txBody>
      </p:sp>
      <p:sp>
        <p:nvSpPr>
          <p:cNvPr id="59399" name="Text Box 12"/>
          <p:cNvSpPr txBox="1">
            <a:spLocks noChangeArrowheads="1"/>
          </p:cNvSpPr>
          <p:nvPr/>
        </p:nvSpPr>
        <p:spPr bwMode="auto">
          <a:xfrm>
            <a:off x="533400" y="1295400"/>
            <a:ext cx="7924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FREIGHT COSTS</a:t>
            </a:r>
            <a:endParaRPr lang="en-US" altLang="en-US" sz="2800" b="1" dirty="0">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752600" y="36639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300</a:t>
            </a:r>
          </a:p>
        </p:txBody>
      </p:sp>
      <p:sp>
        <p:nvSpPr>
          <p:cNvPr id="60419" name="Text Box 6"/>
          <p:cNvSpPr txBox="1">
            <a:spLocks noChangeArrowheads="1"/>
          </p:cNvSpPr>
          <p:nvPr/>
        </p:nvSpPr>
        <p:spPr bwMode="auto">
          <a:xfrm>
            <a:off x="533400" y="3663950"/>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33895" name="Text Box 7"/>
          <p:cNvSpPr txBox="1">
            <a:spLocks noChangeArrowheads="1"/>
          </p:cNvSpPr>
          <p:nvPr/>
        </p:nvSpPr>
        <p:spPr bwMode="auto">
          <a:xfrm>
            <a:off x="1752600" y="4197350"/>
            <a:ext cx="6934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Returns and Allowances</a:t>
            </a:r>
            <a:r>
              <a:rPr lang="en-US" altLang="en-US" sz="2200" dirty="0">
                <a:latin typeface="Liberation Sans" panose="020B0604020202020204" pitchFamily="34" charset="0"/>
                <a:cs typeface="Arial" charset="0"/>
              </a:rPr>
              <a:t> 	300</a:t>
            </a:r>
          </a:p>
        </p:txBody>
      </p:sp>
      <p:sp>
        <p:nvSpPr>
          <p:cNvPr id="60421" name="Text Box 8"/>
          <p:cNvSpPr txBox="1">
            <a:spLocks noChangeArrowheads="1"/>
          </p:cNvSpPr>
          <p:nvPr/>
        </p:nvSpPr>
        <p:spPr bwMode="auto">
          <a:xfrm>
            <a:off x="533400" y="1295400"/>
            <a:ext cx="74676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PURCHASE RETURNS AND ALLOWANCES</a:t>
            </a:r>
            <a:endParaRPr lang="en-US" altLang="en-US" sz="2600" b="1" dirty="0">
              <a:latin typeface="Liberation Sans" panose="020B0604020202020204" pitchFamily="34" charset="0"/>
            </a:endParaRPr>
          </a:p>
        </p:txBody>
      </p:sp>
      <p:sp>
        <p:nvSpPr>
          <p:cNvPr id="60423" name="Text Box 13"/>
          <p:cNvSpPr txBox="1">
            <a:spLocks noChangeArrowheads="1"/>
          </p:cNvSpPr>
          <p:nvPr/>
        </p:nvSpPr>
        <p:spPr bwMode="auto">
          <a:xfrm>
            <a:off x="533400" y="1903412"/>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Sauk Stereo returns $300 of goods to PW Audio Supply and prepares the following entry to recognize the return.</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828800" y="39227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3,500</a:t>
            </a:r>
          </a:p>
        </p:txBody>
      </p:sp>
      <p:sp>
        <p:nvSpPr>
          <p:cNvPr id="61443" name="Text Box 6"/>
          <p:cNvSpPr txBox="1">
            <a:spLocks noChangeArrowheads="1"/>
          </p:cNvSpPr>
          <p:nvPr/>
        </p:nvSpPr>
        <p:spPr bwMode="auto">
          <a:xfrm>
            <a:off x="533400" y="3922712"/>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35943" name="Text Box 7"/>
          <p:cNvSpPr txBox="1">
            <a:spLocks noChangeArrowheads="1"/>
          </p:cNvSpPr>
          <p:nvPr/>
        </p:nvSpPr>
        <p:spPr bwMode="auto">
          <a:xfrm>
            <a:off x="1828800" y="44561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Discounts</a:t>
            </a:r>
            <a:r>
              <a:rPr lang="en-US" altLang="en-US" sz="2200" dirty="0">
                <a:latin typeface="Liberation Sans" panose="020B0604020202020204" pitchFamily="34" charset="0"/>
                <a:cs typeface="Arial" charset="0"/>
              </a:rPr>
              <a:t> 		70</a:t>
            </a:r>
          </a:p>
        </p:txBody>
      </p:sp>
      <p:sp>
        <p:nvSpPr>
          <p:cNvPr id="61445" name="Text Box 8"/>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PURCHASE DISCOUNTS</a:t>
            </a:r>
            <a:endParaRPr lang="en-US" altLang="en-US" sz="2600" b="1" dirty="0">
              <a:latin typeface="Liberation Sans" panose="020B0604020202020204" pitchFamily="34" charset="0"/>
            </a:endParaRPr>
          </a:p>
        </p:txBody>
      </p:sp>
      <p:sp>
        <p:nvSpPr>
          <p:cNvPr id="935945" name="Text Box 9"/>
          <p:cNvSpPr txBox="1">
            <a:spLocks noChangeArrowheads="1"/>
          </p:cNvSpPr>
          <p:nvPr/>
        </p:nvSpPr>
        <p:spPr bwMode="auto">
          <a:xfrm>
            <a:off x="1828800" y="49593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3,430</a:t>
            </a:r>
          </a:p>
        </p:txBody>
      </p:sp>
      <p:sp>
        <p:nvSpPr>
          <p:cNvPr id="61448" name="Text Box 13"/>
          <p:cNvSpPr txBox="1">
            <a:spLocks noChangeArrowheads="1"/>
          </p:cNvSpPr>
          <p:nvPr/>
        </p:nvSpPr>
        <p:spPr bwMode="auto">
          <a:xfrm>
            <a:off x="533400" y="1903412"/>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May 14 Sauk Stereo pays the balance due on account to PW Audio Supply, taking the 2% cash discount allowed by PW Audio for payment within 10 days. Sauk</a:t>
            </a:r>
          </a:p>
          <a:p>
            <a:pPr algn="l">
              <a:lnSpc>
                <a:spcPct val="125000"/>
              </a:lnSpc>
            </a:pPr>
            <a:r>
              <a:rPr lang="en-US" altLang="en-US" sz="2200" dirty="0">
                <a:latin typeface="Liberation Sans" panose="020B0604020202020204" pitchFamily="34" charset="0"/>
              </a:rPr>
              <a:t>Stereo records the payment and discount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43815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No entry is recorded for cost of goods sold at the time of the sale under a periodic system.</a:t>
            </a:r>
          </a:p>
        </p:txBody>
      </p:sp>
      <p:sp>
        <p:nvSpPr>
          <p:cNvPr id="62467" name="Text Box 5"/>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PW Audio Supply, records the sale of $3,800 of merchandise to Sauk Stereo on May 4 (sales invoice No. 731, Illustration 5-6) as follows.</a:t>
            </a:r>
          </a:p>
        </p:txBody>
      </p:sp>
      <p:sp>
        <p:nvSpPr>
          <p:cNvPr id="937990" name="Text Box 6"/>
          <p:cNvSpPr txBox="1">
            <a:spLocks noChangeArrowheads="1"/>
          </p:cNvSpPr>
          <p:nvPr/>
        </p:nvSpPr>
        <p:spPr bwMode="auto">
          <a:xfrm>
            <a:off x="1828800" y="3040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62469" name="Text Box 7"/>
          <p:cNvSpPr txBox="1">
            <a:spLocks noChangeArrowheads="1"/>
          </p:cNvSpPr>
          <p:nvPr/>
        </p:nvSpPr>
        <p:spPr bwMode="auto">
          <a:xfrm>
            <a:off x="533400" y="30400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37992" name="Text Box 8"/>
          <p:cNvSpPr txBox="1">
            <a:spLocks noChangeArrowheads="1"/>
          </p:cNvSpPr>
          <p:nvPr/>
        </p:nvSpPr>
        <p:spPr bwMode="auto">
          <a:xfrm>
            <a:off x="1828800" y="35734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utoUpdateAnimBg="0"/>
      <p:bldP spid="9379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533400" y="1903412"/>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To record the returned goods received from Sauk Stereo on May 8, PW Audio Supply records the $300 sales return as follows.</a:t>
            </a:r>
          </a:p>
        </p:txBody>
      </p:sp>
      <p:sp>
        <p:nvSpPr>
          <p:cNvPr id="940036" name="Text Box 4"/>
          <p:cNvSpPr txBox="1">
            <a:spLocks noChangeArrowheads="1"/>
          </p:cNvSpPr>
          <p:nvPr/>
        </p:nvSpPr>
        <p:spPr bwMode="auto">
          <a:xfrm>
            <a:off x="1828800" y="3557587"/>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Sales Returns and Allowances</a:t>
            </a:r>
            <a:r>
              <a:rPr lang="en-US" altLang="en-US" sz="2200" dirty="0">
                <a:latin typeface="Liberation Sans" panose="020B0604020202020204" pitchFamily="34" charset="0"/>
                <a:cs typeface="Arial" charset="0"/>
              </a:rPr>
              <a:t>	300</a:t>
            </a:r>
          </a:p>
        </p:txBody>
      </p:sp>
      <p:sp>
        <p:nvSpPr>
          <p:cNvPr id="63492" name="Text Box 5"/>
          <p:cNvSpPr txBox="1">
            <a:spLocks noChangeArrowheads="1"/>
          </p:cNvSpPr>
          <p:nvPr/>
        </p:nvSpPr>
        <p:spPr bwMode="auto">
          <a:xfrm>
            <a:off x="533400" y="3557587"/>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40038" name="Text Box 6"/>
          <p:cNvSpPr txBox="1">
            <a:spLocks noChangeArrowheads="1"/>
          </p:cNvSpPr>
          <p:nvPr/>
        </p:nvSpPr>
        <p:spPr bwMode="auto">
          <a:xfrm>
            <a:off x="1828800" y="41211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Receivable</a:t>
            </a:r>
            <a:r>
              <a:rPr lang="en-US" altLang="en-US" sz="2200" dirty="0">
                <a:latin typeface="Liberation Sans" panose="020B0604020202020204" pitchFamily="34" charset="0"/>
                <a:cs typeface="Arial" charset="0"/>
              </a:rPr>
              <a:t> 		300</a:t>
            </a:r>
          </a:p>
        </p:txBody>
      </p:sp>
      <p:sp>
        <p:nvSpPr>
          <p:cNvPr id="63494" name="Text Box 7"/>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SALES RETURNS AND ALLOWANCES</a:t>
            </a:r>
            <a:endParaRPr lang="en-US" altLang="en-US" sz="2600" b="1" dirty="0">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1905000"/>
            <a:ext cx="739140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Do not keep detailed records of the goods on hand.</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Cost of goods sold determined by count at the end of the accounting period.</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Calculation of Cost of Goods Sold:</a:t>
            </a:r>
          </a:p>
        </p:txBody>
      </p:sp>
      <p:sp>
        <p:nvSpPr>
          <p:cNvPr id="10243" name="Text Box 8"/>
          <p:cNvSpPr txBox="1">
            <a:spLocks noChangeArrowheads="1"/>
          </p:cNvSpPr>
          <p:nvPr/>
        </p:nvSpPr>
        <p:spPr bwMode="auto">
          <a:xfrm>
            <a:off x="1600200" y="4025900"/>
            <a:ext cx="5638800" cy="1788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832475" algn="r"/>
              </a:tabLst>
              <a:defRPr sz="2000">
                <a:solidFill>
                  <a:schemeClr val="tx1"/>
                </a:solidFill>
                <a:latin typeface="Comic Sans MS" pitchFamily="66" charset="0"/>
              </a:defRPr>
            </a:lvl1pPr>
            <a:lvl2pPr marL="742950" indent="-285750">
              <a:tabLst>
                <a:tab pos="5832475" algn="r"/>
              </a:tabLst>
              <a:defRPr sz="2000">
                <a:solidFill>
                  <a:schemeClr val="tx1"/>
                </a:solidFill>
                <a:latin typeface="Comic Sans MS" pitchFamily="66" charset="0"/>
              </a:defRPr>
            </a:lvl2pPr>
            <a:lvl3pPr marL="1143000" indent="-228600">
              <a:tabLst>
                <a:tab pos="5832475" algn="r"/>
              </a:tabLst>
              <a:defRPr sz="2000">
                <a:solidFill>
                  <a:schemeClr val="tx1"/>
                </a:solidFill>
                <a:latin typeface="Comic Sans MS" pitchFamily="66" charset="0"/>
              </a:defRPr>
            </a:lvl3pPr>
            <a:lvl4pPr marL="1600200" indent="-228600">
              <a:tabLst>
                <a:tab pos="5832475" algn="r"/>
              </a:tabLst>
              <a:defRPr sz="2000">
                <a:solidFill>
                  <a:schemeClr val="tx1"/>
                </a:solidFill>
                <a:latin typeface="Comic Sans MS" pitchFamily="66" charset="0"/>
              </a:defRPr>
            </a:lvl4pPr>
            <a:lvl5pPr marL="2057400" indent="-228600">
              <a:tabLst>
                <a:tab pos="583247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83247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83247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83247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832475" algn="r"/>
              </a:tabLst>
              <a:defRPr sz="2000">
                <a:solidFill>
                  <a:schemeClr val="tx1"/>
                </a:solidFill>
                <a:latin typeface="Comic Sans MS" pitchFamily="66" charset="0"/>
              </a:defRPr>
            </a:lvl9pPr>
          </a:lstStyle>
          <a:p>
            <a:pPr algn="l">
              <a:spcBef>
                <a:spcPct val="20000"/>
              </a:spcBef>
              <a:buClr>
                <a:srgbClr val="800000"/>
              </a:buClr>
              <a:buSzPct val="95000"/>
            </a:pPr>
            <a:r>
              <a:rPr lang="en-US" altLang="en-US" sz="1900" dirty="0">
                <a:latin typeface="Liberation Sans" panose="020B0604020202020204" pitchFamily="34" charset="0"/>
              </a:rPr>
              <a:t>Beginning inventory	$ 100,000</a:t>
            </a:r>
          </a:p>
          <a:p>
            <a:pPr algn="l">
              <a:spcBef>
                <a:spcPct val="20000"/>
              </a:spcBef>
              <a:buClr>
                <a:srgbClr val="800000"/>
              </a:buClr>
              <a:buSzPct val="95000"/>
            </a:pPr>
            <a:r>
              <a:rPr lang="en-US" altLang="en-US" sz="1900" dirty="0">
                <a:latin typeface="Liberation Sans" panose="020B0604020202020204" pitchFamily="34" charset="0"/>
              </a:rPr>
              <a:t>Add: Purchases, net	800,000</a:t>
            </a:r>
          </a:p>
          <a:p>
            <a:pPr algn="l">
              <a:spcBef>
                <a:spcPct val="20000"/>
              </a:spcBef>
              <a:buClr>
                <a:srgbClr val="800000"/>
              </a:buClr>
              <a:buSzPct val="95000"/>
            </a:pPr>
            <a:r>
              <a:rPr lang="en-US" altLang="en-US" sz="1900" dirty="0">
                <a:latin typeface="Liberation Sans" panose="020B0604020202020204" pitchFamily="34" charset="0"/>
              </a:rPr>
              <a:t>Goods available for sale	900,000</a:t>
            </a:r>
          </a:p>
          <a:p>
            <a:pPr algn="l">
              <a:spcBef>
                <a:spcPct val="20000"/>
              </a:spcBef>
              <a:buClr>
                <a:srgbClr val="800000"/>
              </a:buClr>
              <a:buSzPct val="95000"/>
            </a:pPr>
            <a:r>
              <a:rPr lang="en-US" altLang="en-US" sz="1900" dirty="0">
                <a:latin typeface="Liberation Sans" panose="020B0604020202020204" pitchFamily="34" charset="0"/>
              </a:rPr>
              <a:t>Less: Ending inventory	125,000</a:t>
            </a:r>
          </a:p>
          <a:p>
            <a:pPr algn="l">
              <a:spcBef>
                <a:spcPct val="20000"/>
              </a:spcBef>
              <a:buClr>
                <a:srgbClr val="800000"/>
              </a:buClr>
              <a:buSzPct val="95000"/>
            </a:pPr>
            <a:r>
              <a:rPr lang="en-US" altLang="en-US" sz="1900" dirty="0">
                <a:latin typeface="Liberation Sans" panose="020B0604020202020204" pitchFamily="34" charset="0"/>
              </a:rPr>
              <a:t>Cost of goods sold	$ 775,000</a:t>
            </a:r>
          </a:p>
        </p:txBody>
      </p:sp>
      <p:sp>
        <p:nvSpPr>
          <p:cNvPr id="10244" name="Line 9"/>
          <p:cNvSpPr>
            <a:spLocks noChangeShapeType="1"/>
          </p:cNvSpPr>
          <p:nvPr/>
        </p:nvSpPr>
        <p:spPr bwMode="auto">
          <a:xfrm>
            <a:off x="5791200" y="4724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5" name="Line 10"/>
          <p:cNvSpPr>
            <a:spLocks noChangeShapeType="1"/>
          </p:cNvSpPr>
          <p:nvPr/>
        </p:nvSpPr>
        <p:spPr bwMode="auto">
          <a:xfrm>
            <a:off x="5791200" y="5410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6" name="Line 11"/>
          <p:cNvSpPr>
            <a:spLocks noChangeShapeType="1"/>
          </p:cNvSpPr>
          <p:nvPr/>
        </p:nvSpPr>
        <p:spPr bwMode="auto">
          <a:xfrm>
            <a:off x="5791200" y="5867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7" name="Line 12"/>
          <p:cNvSpPr>
            <a:spLocks noChangeShapeType="1"/>
          </p:cNvSpPr>
          <p:nvPr/>
        </p:nvSpPr>
        <p:spPr bwMode="auto">
          <a:xfrm>
            <a:off x="5791200" y="5791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1" name="Text Box 2"/>
          <p:cNvSpPr txBox="1">
            <a:spLocks noChangeArrowheads="1"/>
          </p:cNvSpPr>
          <p:nvPr/>
        </p:nvSpPr>
        <p:spPr bwMode="auto">
          <a:xfrm>
            <a:off x="533400" y="1295400"/>
            <a:ext cx="4724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chemeClr val="tx1"/>
                </a:solidFill>
              </a:rPr>
              <a:t>PERIODIC SYSTEM</a:t>
            </a:r>
            <a:endParaRPr lang="en-US" altLang="en-US" dirty="0">
              <a:solidFill>
                <a:schemeClr val="tx1"/>
              </a:solidFill>
            </a:endParaRPr>
          </a:p>
        </p:txBody>
      </p:sp>
      <p:sp>
        <p:nvSpPr>
          <p:cNvPr id="1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1905000" y="3898900"/>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64515" name="Text Box 7"/>
          <p:cNvSpPr txBox="1">
            <a:spLocks noChangeArrowheads="1"/>
          </p:cNvSpPr>
          <p:nvPr/>
        </p:nvSpPr>
        <p:spPr bwMode="auto">
          <a:xfrm>
            <a:off x="533400" y="3898900"/>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42088" name="Text Box 8"/>
          <p:cNvSpPr txBox="1">
            <a:spLocks noChangeArrowheads="1"/>
          </p:cNvSpPr>
          <p:nvPr/>
        </p:nvSpPr>
        <p:spPr bwMode="auto">
          <a:xfrm>
            <a:off x="1905000" y="4981575"/>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942089" name="Text Box 9"/>
          <p:cNvSpPr txBox="1">
            <a:spLocks noChangeArrowheads="1"/>
          </p:cNvSpPr>
          <p:nvPr/>
        </p:nvSpPr>
        <p:spPr bwMode="auto">
          <a:xfrm>
            <a:off x="1905000" y="4449762"/>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64519" name="Text Box 20"/>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SALES DISCOUNTS</a:t>
            </a:r>
          </a:p>
        </p:txBody>
      </p:sp>
      <p:sp>
        <p:nvSpPr>
          <p:cNvPr id="64520" name="Text Box 21"/>
          <p:cNvSpPr txBox="1">
            <a:spLocks noChangeArrowheads="1"/>
          </p:cNvSpPr>
          <p:nvPr/>
        </p:nvSpPr>
        <p:spPr bwMode="auto">
          <a:xfrm>
            <a:off x="533400" y="1903412"/>
            <a:ext cx="8001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On May 14, PW Audio Supply receives payment of $3,430 on account from Sauk Stereo. PW Audio honors the 2% cash discount and records the payment of Sauk’s account receivable in full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11"/>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ENTRIES</a:t>
            </a:r>
          </a:p>
        </p:txBody>
      </p:sp>
      <p:sp>
        <p:nvSpPr>
          <p:cNvPr id="65543" name="Rectangle 7"/>
          <p:cNvSpPr>
            <a:spLocks noChangeArrowheads="1"/>
          </p:cNvSpPr>
          <p:nvPr/>
        </p:nvSpPr>
        <p:spPr bwMode="auto">
          <a:xfrm>
            <a:off x="6781800" y="1782763"/>
            <a:ext cx="2133600" cy="27463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5B-3 </a:t>
            </a:r>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133600"/>
            <a:ext cx="8782050" cy="3073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7"/>
          <p:cNvSpPr>
            <a:spLocks noChangeArrowheads="1"/>
          </p:cNvSpPr>
          <p:nvPr/>
        </p:nvSpPr>
        <p:spPr bwMode="auto">
          <a:xfrm>
            <a:off x="6781800" y="1782763"/>
            <a:ext cx="2133600" cy="27463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5B-3 </a:t>
            </a:r>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1" name="Text Box 11"/>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ENTRIES</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05850" cy="352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93" name="Text Box 17"/>
          <p:cNvSpPr txBox="1">
            <a:spLocks noChangeArrowheads="1"/>
          </p:cNvSpPr>
          <p:nvPr/>
        </p:nvSpPr>
        <p:spPr bwMode="auto">
          <a:xfrm>
            <a:off x="228600" y="432137"/>
            <a:ext cx="15240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5B-5</a:t>
            </a:r>
          </a:p>
          <a:p>
            <a:pPr algn="l"/>
            <a:r>
              <a:rPr lang="en-US" altLang="en-US" sz="1200" dirty="0">
                <a:latin typeface="Liberation Sans" panose="020B0604020202020204" pitchFamily="34" charset="0"/>
              </a:rPr>
              <a:t>Worksheet for merchandising</a:t>
            </a:r>
          </a:p>
          <a:p>
            <a:pPr algn="l"/>
            <a:r>
              <a:rPr lang="en-US" altLang="en-US" sz="1200" dirty="0">
                <a:latin typeface="Liberation Sans" panose="020B0604020202020204" pitchFamily="34" charset="0"/>
              </a:rPr>
              <a:t>company—periodic inventory system</a:t>
            </a:r>
            <a:endParaRPr lang="en-US" altLang="en-US" sz="1200" b="1" dirty="0">
              <a:latin typeface="Liberation Sans" panose="020B0604020202020204"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110" y="304800"/>
            <a:ext cx="6845490" cy="635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533400" y="2895600"/>
            <a:ext cx="8153400" cy="28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573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both GAAP and IFRS, a company can choose to use either a perpetual or a periodic </a:t>
            </a:r>
            <a:r>
              <a:rPr lang="en-US" sz="1900" b="0" dirty="0" smtClean="0">
                <a:solidFill>
                  <a:schemeClr val="tx1"/>
                </a:solidFill>
                <a:latin typeface="Liberation Sans" panose="020B0604020202020204" pitchFamily="34" charset="0"/>
              </a:rPr>
              <a:t>inventory system.</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definition </a:t>
            </a:r>
            <a:r>
              <a:rPr lang="en-US" sz="1900" b="0" dirty="0">
                <a:solidFill>
                  <a:schemeClr val="tx1"/>
                </a:solidFill>
                <a:latin typeface="Liberation Sans" panose="020B0604020202020204" pitchFamily="34" charset="0"/>
              </a:rPr>
              <a:t>of inventories is basically the same under GAAP and IFRS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As </a:t>
            </a:r>
            <a:r>
              <a:rPr lang="en-US" sz="1900" b="0" dirty="0">
                <a:solidFill>
                  <a:schemeClr val="tx1"/>
                </a:solidFill>
                <a:latin typeface="Liberation Sans" panose="020B0604020202020204" pitchFamily="34" charset="0"/>
              </a:rPr>
              <a:t>indicated above, the basic accounting entries for merchandising are the same under both </a:t>
            </a:r>
            <a:r>
              <a:rPr lang="en-US" sz="1900" b="0" dirty="0" smtClean="0">
                <a:solidFill>
                  <a:schemeClr val="tx1"/>
                </a:solidFill>
                <a:latin typeface="Liberation Sans" panose="020B0604020202020204" pitchFamily="34" charset="0"/>
              </a:rPr>
              <a:t>GAAP and </a:t>
            </a:r>
            <a:r>
              <a:rPr lang="en-US" sz="1900" b="0" dirty="0">
                <a:solidFill>
                  <a:schemeClr val="tx1"/>
                </a:solidFill>
                <a:latin typeface="Liberation Sans" panose="020B0604020202020204" pitchFamily="34" charset="0"/>
              </a:rPr>
              <a:t>IFRS</a:t>
            </a:r>
            <a:r>
              <a:rPr lang="en-US" sz="1900" b="0" dirty="0" smtClean="0">
                <a:solidFill>
                  <a:schemeClr val="tx1"/>
                </a:solidFill>
                <a:latin typeface="Liberation Sans" panose="020B0604020202020204" pitchFamily="34" charset="0"/>
              </a:rPr>
              <a:t>.</a:t>
            </a:r>
          </a:p>
        </p:txBody>
      </p:sp>
      <p:sp>
        <p:nvSpPr>
          <p:cNvPr id="62467" name="Rectangle 2"/>
          <p:cNvSpPr>
            <a:spLocks noChangeArrowheads="1"/>
          </p:cNvSpPr>
          <p:nvPr/>
        </p:nvSpPr>
        <p:spPr bwMode="auto">
          <a:xfrm>
            <a:off x="533400" y="2362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sz="2400" b="1" dirty="0">
                <a:solidFill>
                  <a:schemeClr val="accent6">
                    <a:lumMod val="75000"/>
                  </a:schemeClr>
                </a:solidFill>
                <a:latin typeface="Liberation Sans" panose="020B0604020202020204" pitchFamily="34" charset="0"/>
              </a:rPr>
              <a:t>Key Points</a:t>
            </a:r>
          </a:p>
        </p:txBody>
      </p:sp>
      <p:sp>
        <p:nvSpPr>
          <p:cNvPr id="8" name="Rectangle 7"/>
          <p:cNvSpPr>
            <a:spLocks noChangeArrowheads="1"/>
          </p:cNvSpPr>
          <p:nvPr/>
        </p:nvSpPr>
        <p:spPr bwMode="auto">
          <a:xfrm>
            <a:off x="290286" y="14887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1488757"/>
            <a:ext cx="6241143" cy="67722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Compare </a:t>
            </a:r>
            <a:r>
              <a:rPr lang="en-US" b="1" dirty="0">
                <a:solidFill>
                  <a:schemeClr val="bg1"/>
                </a:solidFill>
                <a:latin typeface="Liberation Sans" panose="020B0604020202020204" pitchFamily="34" charset="0"/>
              </a:rPr>
              <a:t>the accounting for merchandising under GAAP and IFRS.</a:t>
            </a:r>
          </a:p>
        </p:txBody>
      </p:sp>
      <p:sp>
        <p:nvSpPr>
          <p:cNvPr id="10" name="Oval 9"/>
          <p:cNvSpPr/>
          <p:nvPr/>
        </p:nvSpPr>
        <p:spPr bwMode="auto">
          <a:xfrm>
            <a:off x="1872343" y="1568767"/>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8</a:t>
            </a:r>
            <a:endParaRPr lang="en-US" sz="2500" b="1" dirty="0">
              <a:solidFill>
                <a:schemeClr val="bg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11"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3"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5"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815111714"/>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8229600" cy="45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requires that 2 years of income statement information be presented, </a:t>
            </a:r>
            <a:r>
              <a:rPr lang="en-US" sz="1900" b="0" dirty="0" smtClean="0">
                <a:solidFill>
                  <a:schemeClr val="tx1"/>
                </a:solidFill>
                <a:latin typeface="Liberation Sans" panose="020B0604020202020204" pitchFamily="34" charset="0"/>
              </a:rPr>
              <a:t>whereas GAAP </a:t>
            </a:r>
            <a:r>
              <a:rPr lang="en-US" sz="1900" b="0" dirty="0">
                <a:solidFill>
                  <a:schemeClr val="tx1"/>
                </a:solidFill>
                <a:latin typeface="Liberation Sans" panose="020B0604020202020204" pitchFamily="34" charset="0"/>
              </a:rPr>
              <a:t>requires 3 years</a:t>
            </a:r>
            <a:r>
              <a:rPr lang="en-US" sz="1900" b="0" dirty="0" smtClean="0">
                <a:solidFill>
                  <a:schemeClr val="tx1"/>
                </a:solidFill>
                <a:latin typeface="Liberation Sans" panose="020B0604020202020204" pitchFamily="34" charset="0"/>
              </a:rPr>
              <a:t>.</a:t>
            </a:r>
          </a:p>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Under GAAP, </a:t>
            </a:r>
            <a:r>
              <a:rPr lang="en-US" sz="1900" b="0" dirty="0" smtClean="0">
                <a:solidFill>
                  <a:schemeClr val="tx1"/>
                </a:solidFill>
                <a:latin typeface="Liberation Sans" panose="020B0604020202020204" pitchFamily="34" charset="0"/>
              </a:rPr>
              <a:t>companies </a:t>
            </a:r>
            <a:r>
              <a:rPr lang="en-US" sz="1900" b="0" dirty="0">
                <a:solidFill>
                  <a:schemeClr val="tx1"/>
                </a:solidFill>
                <a:latin typeface="Liberation Sans" panose="020B0604020202020204" pitchFamily="34" charset="0"/>
              </a:rPr>
              <a:t>generally classify income statement items by function. Classification by function leads to descriptions like administration, distribution, and manufacturing. Under IFRS, companies must classify expenses either by nature or by function. Classification by nature leads to descriptions such as the following: salaries, depreciation expense, and utilities expense. If a company uses the functional-expense method on the income statement, disclosure by nature is required in the </a:t>
            </a:r>
            <a:r>
              <a:rPr lang="en-US" sz="1900" b="0" dirty="0" smtClean="0">
                <a:solidFill>
                  <a:schemeClr val="tx1"/>
                </a:solidFill>
                <a:latin typeface="Liberation Sans" panose="020B0604020202020204" pitchFamily="34" charset="0"/>
              </a:rPr>
              <a:t>notes.</a:t>
            </a:r>
            <a:endParaRPr lang="en-US" altLang="en-US" sz="1900" b="0" dirty="0">
              <a:solidFill>
                <a:schemeClr val="tx1"/>
              </a:solidFill>
              <a:latin typeface="Liberation Sans" panose="020B0604020202020204" pitchFamily="34" charset="0"/>
            </a:endParaRP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Key Points</a:t>
            </a: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2043768674"/>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408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Presentation </a:t>
            </a:r>
            <a:r>
              <a:rPr lang="en-US" sz="1900" b="0" dirty="0">
                <a:solidFill>
                  <a:schemeClr val="tx1"/>
                </a:solidFill>
                <a:latin typeface="Liberation Sans" panose="020B0604020202020204" pitchFamily="34" charset="0"/>
              </a:rPr>
              <a:t>of the income statement under GAAP follows either a single-step or </a:t>
            </a:r>
            <a:r>
              <a:rPr lang="en-US" sz="1900" b="0" dirty="0" smtClean="0">
                <a:solidFill>
                  <a:schemeClr val="tx1"/>
                </a:solidFill>
                <a:latin typeface="Liberation Sans" panose="020B0604020202020204" pitchFamily="34" charset="0"/>
              </a:rPr>
              <a:t>multiple-step format</a:t>
            </a:r>
            <a:r>
              <a:rPr lang="en-US" sz="1900" b="0" dirty="0">
                <a:solidFill>
                  <a:schemeClr val="tx1"/>
                </a:solidFill>
                <a:latin typeface="Liberation Sans" panose="020B0604020202020204" pitchFamily="34" charset="0"/>
              </a:rPr>
              <a:t>. IFRS does not mention a single-step or multiple-step approach</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revaluation of land, buildings, and intangible assets is permitted. The initial gains </a:t>
            </a:r>
            <a:r>
              <a:rPr lang="en-US" sz="1900" b="0" dirty="0" smtClean="0">
                <a:solidFill>
                  <a:schemeClr val="tx1"/>
                </a:solidFill>
                <a:latin typeface="Liberation Sans" panose="020B0604020202020204" pitchFamily="34" charset="0"/>
              </a:rPr>
              <a:t>and losses </a:t>
            </a:r>
            <a:r>
              <a:rPr lang="en-US" sz="1900" b="0" dirty="0">
                <a:solidFill>
                  <a:schemeClr val="tx1"/>
                </a:solidFill>
                <a:latin typeface="Liberation Sans" panose="020B0604020202020204" pitchFamily="34" charset="0"/>
              </a:rPr>
              <a:t>resulting from this revaluation are reported as adjustments to equity, often referred to </a:t>
            </a:r>
            <a:r>
              <a:rPr lang="en-US" sz="1900" b="0" dirty="0" smtClean="0">
                <a:solidFill>
                  <a:schemeClr val="tx1"/>
                </a:solidFill>
                <a:latin typeface="Liberation Sans" panose="020B0604020202020204" pitchFamily="34" charset="0"/>
              </a:rPr>
              <a:t>as </a:t>
            </a:r>
            <a:r>
              <a:rPr lang="en-US" sz="1900" dirty="0" smtClean="0">
                <a:solidFill>
                  <a:schemeClr val="tx1"/>
                </a:solidFill>
                <a:latin typeface="Liberation Sans" panose="020B0604020202020204" pitchFamily="34" charset="0"/>
              </a:rPr>
              <a:t>other </a:t>
            </a:r>
            <a:r>
              <a:rPr lang="en-US" sz="1900" dirty="0">
                <a:solidFill>
                  <a:schemeClr val="tx1"/>
                </a:solidFill>
                <a:latin typeface="Liberation Sans" panose="020B0604020202020204" pitchFamily="34" charset="0"/>
              </a:rPr>
              <a:t>comprehensive income </a:t>
            </a:r>
            <a:r>
              <a:rPr lang="en-US" sz="1900" b="0" dirty="0">
                <a:solidFill>
                  <a:schemeClr val="tx1"/>
                </a:solidFill>
                <a:latin typeface="Liberation Sans" panose="020B0604020202020204" pitchFamily="34" charset="0"/>
              </a:rPr>
              <a:t>. The effect of this difference is that the use of IFRS result in </a:t>
            </a:r>
            <a:r>
              <a:rPr lang="en-US" sz="1900" b="0" dirty="0" smtClean="0">
                <a:solidFill>
                  <a:schemeClr val="tx1"/>
                </a:solidFill>
                <a:latin typeface="Liberation Sans" panose="020B0604020202020204" pitchFamily="34" charset="0"/>
              </a:rPr>
              <a:t>more transactions </a:t>
            </a:r>
            <a:r>
              <a:rPr lang="en-US" sz="1900" b="0" dirty="0">
                <a:solidFill>
                  <a:schemeClr val="tx1"/>
                </a:solidFill>
                <a:latin typeface="Liberation Sans" panose="020B0604020202020204" pitchFamily="34" charset="0"/>
              </a:rPr>
              <a:t>affecting equity (other comprehensive income) but not net income.</a:t>
            </a: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Key Points</a:t>
            </a: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2632339102"/>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334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Looking to the Future</a:t>
            </a:r>
          </a:p>
        </p:txBody>
      </p:sp>
      <p:sp>
        <p:nvSpPr>
          <p:cNvPr id="65539" name="Rectangle 3"/>
          <p:cNvSpPr>
            <a:spLocks noChangeArrowheads="1"/>
          </p:cNvSpPr>
          <p:nvPr/>
        </p:nvSpPr>
        <p:spPr bwMode="auto">
          <a:xfrm>
            <a:off x="533400" y="1981200"/>
            <a:ext cx="8077200" cy="455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800" b="0" dirty="0" smtClean="0">
                <a:latin typeface="Liberation Sans" panose="020B0604020202020204" pitchFamily="34" charset="0"/>
              </a:rPr>
              <a:t>The </a:t>
            </a:r>
            <a:r>
              <a:rPr lang="en-US" sz="1800" b="0" dirty="0">
                <a:latin typeface="Liberation Sans" panose="020B0604020202020204" pitchFamily="34" charset="0"/>
              </a:rPr>
              <a:t>IASB and FASB are working on a project that would rework the structure of </a:t>
            </a:r>
            <a:r>
              <a:rPr lang="en-US" sz="1800" b="0" dirty="0" smtClean="0">
                <a:latin typeface="Liberation Sans" panose="020B0604020202020204" pitchFamily="34" charset="0"/>
              </a:rPr>
              <a:t>financial </a:t>
            </a:r>
            <a:r>
              <a:rPr lang="en-US" sz="1800" b="0" dirty="0">
                <a:latin typeface="Liberation Sans" panose="020B0604020202020204" pitchFamily="34" charset="0"/>
              </a:rPr>
              <a:t>statements</a:t>
            </a:r>
            <a:r>
              <a:rPr lang="en-US" sz="1800" b="0" dirty="0" smtClean="0">
                <a:latin typeface="Liberation Sans" panose="020B0604020202020204" pitchFamily="34" charset="0"/>
              </a:rPr>
              <a:t>. Specifically</a:t>
            </a:r>
            <a:r>
              <a:rPr lang="en-US" sz="1800" b="0" dirty="0">
                <a:latin typeface="Liberation Sans" panose="020B0604020202020204" pitchFamily="34" charset="0"/>
              </a:rPr>
              <a:t>, this project will address the issue of how to classify various items in the income statement</a:t>
            </a:r>
            <a:r>
              <a:rPr lang="en-US" sz="1800" b="0" dirty="0" smtClean="0">
                <a:latin typeface="Liberation Sans" panose="020B0604020202020204" pitchFamily="34" charset="0"/>
              </a:rPr>
              <a:t>. A </a:t>
            </a:r>
            <a:r>
              <a:rPr lang="en-US" sz="1800" b="0" dirty="0">
                <a:latin typeface="Liberation Sans" panose="020B0604020202020204" pitchFamily="34" charset="0"/>
              </a:rPr>
              <a:t>main goal of this new approach is to provide information that better represents how </a:t>
            </a:r>
            <a:r>
              <a:rPr lang="en-US" sz="1800" b="0" dirty="0" smtClean="0">
                <a:latin typeface="Liberation Sans" panose="020B0604020202020204" pitchFamily="34" charset="0"/>
              </a:rPr>
              <a:t>businesses are </a:t>
            </a:r>
            <a:r>
              <a:rPr lang="en-US" sz="1800" b="0" dirty="0">
                <a:latin typeface="Liberation Sans" panose="020B0604020202020204" pitchFamily="34" charset="0"/>
              </a:rPr>
              <a:t>run. In addition, this approach draws attention away from just one number—net income. </a:t>
            </a:r>
            <a:r>
              <a:rPr lang="en-US" sz="1800" b="0" dirty="0" smtClean="0">
                <a:latin typeface="Liberation Sans" panose="020B0604020202020204" pitchFamily="34" charset="0"/>
              </a:rPr>
              <a:t>It will </a:t>
            </a:r>
            <a:r>
              <a:rPr lang="en-US" sz="1800" b="0" dirty="0">
                <a:latin typeface="Liberation Sans" panose="020B0604020202020204" pitchFamily="34" charset="0"/>
              </a:rPr>
              <a:t>adopt major groupings similar to those currently used by the statement of cash </a:t>
            </a:r>
            <a:r>
              <a:rPr lang="en-US" sz="1800" b="0" dirty="0" smtClean="0">
                <a:latin typeface="Liberation Sans" panose="020B0604020202020204" pitchFamily="34" charset="0"/>
              </a:rPr>
              <a:t>flows </a:t>
            </a:r>
            <a:r>
              <a:rPr lang="en-US" sz="1800" b="0" dirty="0">
                <a:latin typeface="Liberation Sans" panose="020B0604020202020204" pitchFamily="34" charset="0"/>
              </a:rPr>
              <a:t>(operating</a:t>
            </a:r>
            <a:r>
              <a:rPr lang="en-US" sz="1800" b="0" dirty="0" smtClean="0">
                <a:latin typeface="Liberation Sans" panose="020B0604020202020204" pitchFamily="34" charset="0"/>
              </a:rPr>
              <a:t>, investing</a:t>
            </a:r>
            <a:r>
              <a:rPr lang="en-US" sz="1800" b="0" dirty="0">
                <a:latin typeface="Liberation Sans" panose="020B0604020202020204" pitchFamily="34" charset="0"/>
              </a:rPr>
              <a:t>, and </a:t>
            </a:r>
            <a:r>
              <a:rPr lang="en-US" sz="1800" b="0" dirty="0" smtClean="0">
                <a:latin typeface="Liberation Sans" panose="020B0604020202020204" pitchFamily="34" charset="0"/>
              </a:rPr>
              <a:t>financing</a:t>
            </a:r>
            <a:r>
              <a:rPr lang="en-US" sz="1800" b="0" dirty="0">
                <a:latin typeface="Liberation Sans" panose="020B0604020202020204" pitchFamily="34" charset="0"/>
              </a:rPr>
              <a:t>), so that numbers can be more readily traced across statements. For example</a:t>
            </a:r>
            <a:r>
              <a:rPr lang="en-US" sz="1800" b="0" dirty="0" smtClean="0">
                <a:latin typeface="Liberation Sans" panose="020B0604020202020204" pitchFamily="34" charset="0"/>
              </a:rPr>
              <a:t>, the </a:t>
            </a:r>
            <a:r>
              <a:rPr lang="en-US" sz="1800" b="0" dirty="0">
                <a:latin typeface="Liberation Sans" panose="020B0604020202020204" pitchFamily="34" charset="0"/>
              </a:rPr>
              <a:t>amount of income that is generated by operations would be traceable to the assets and </a:t>
            </a:r>
            <a:r>
              <a:rPr lang="en-US" sz="1800" b="0" dirty="0" smtClean="0">
                <a:latin typeface="Liberation Sans" panose="020B0604020202020204" pitchFamily="34" charset="0"/>
              </a:rPr>
              <a:t>liabilities used </a:t>
            </a:r>
            <a:r>
              <a:rPr lang="en-US" sz="1800" b="0" dirty="0">
                <a:latin typeface="Liberation Sans" panose="020B0604020202020204" pitchFamily="34" charset="0"/>
              </a:rPr>
              <a:t>to generate the income. Finally, this approach would also provide detail, beyond that </a:t>
            </a:r>
            <a:r>
              <a:rPr lang="en-US" sz="1800" b="0" dirty="0" smtClean="0">
                <a:latin typeface="Liberation Sans" panose="020B0604020202020204" pitchFamily="34" charset="0"/>
              </a:rPr>
              <a:t>currently seen </a:t>
            </a:r>
            <a:r>
              <a:rPr lang="en-US" sz="1800" b="0" dirty="0">
                <a:latin typeface="Liberation Sans" panose="020B0604020202020204" pitchFamily="34" charset="0"/>
              </a:rPr>
              <a:t>in most statements (either GAAP or IFRS), by requiring that line items be presented both </a:t>
            </a:r>
            <a:r>
              <a:rPr lang="en-US" sz="1800" b="0" dirty="0" smtClean="0">
                <a:latin typeface="Liberation Sans" panose="020B0604020202020204" pitchFamily="34" charset="0"/>
              </a:rPr>
              <a:t>by function </a:t>
            </a:r>
            <a:r>
              <a:rPr lang="en-US" sz="1800" b="0" dirty="0">
                <a:latin typeface="Liberation Sans" panose="020B0604020202020204" pitchFamily="34" charset="0"/>
              </a:rPr>
              <a:t>and by nature. The new </a:t>
            </a:r>
            <a:r>
              <a:rPr lang="en-US" sz="1800" b="0" dirty="0" smtClean="0">
                <a:latin typeface="Liberation Sans" panose="020B0604020202020204" pitchFamily="34" charset="0"/>
              </a:rPr>
              <a:t>financial </a:t>
            </a:r>
            <a:r>
              <a:rPr lang="en-US" sz="1800" b="0" dirty="0">
                <a:latin typeface="Liberation Sans" panose="020B0604020202020204" pitchFamily="34" charset="0"/>
              </a:rPr>
              <a:t>statement format was heavily </a:t>
            </a:r>
            <a:r>
              <a:rPr lang="en-US" sz="1800" b="0" dirty="0" smtClean="0">
                <a:latin typeface="Liberation Sans" panose="020B0604020202020204" pitchFamily="34" charset="0"/>
              </a:rPr>
              <a:t>influenced </a:t>
            </a:r>
            <a:r>
              <a:rPr lang="en-US" sz="1800" b="0" dirty="0">
                <a:latin typeface="Liberation Sans" panose="020B0604020202020204" pitchFamily="34" charset="0"/>
              </a:rPr>
              <a:t>by </a:t>
            </a:r>
            <a:r>
              <a:rPr lang="en-US" sz="1800" b="0" dirty="0" smtClean="0">
                <a:latin typeface="Liberation Sans" panose="020B0604020202020204" pitchFamily="34" charset="0"/>
              </a:rPr>
              <a:t>suggestions from financial </a:t>
            </a:r>
            <a:r>
              <a:rPr lang="en-US" sz="1800" b="0" dirty="0">
                <a:latin typeface="Liberation Sans" panose="020B0604020202020204" pitchFamily="34" charset="0"/>
              </a:rPr>
              <a:t>statement analysts.</a:t>
            </a:r>
            <a:endParaRPr lang="en-US" altLang="en-US" sz="1800" b="0"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3117903104"/>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3736" name="Rectangle 9"/>
          <p:cNvSpPr>
            <a:spLocks noChangeArrowheads="1"/>
          </p:cNvSpPr>
          <p:nvPr/>
        </p:nvSpPr>
        <p:spPr bwMode="auto">
          <a:xfrm>
            <a:off x="533400" y="1981200"/>
            <a:ext cx="79248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included in the definition of inventory under IFRS?</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Photocopy paper held for sale by an office-supply store.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Stereo equipment held for sale by an electronics store.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Used office equipment held for sale by the human relations department of a plastics company.</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All of the above would meet the definition.</a:t>
            </a:r>
          </a:p>
        </p:txBody>
      </p:sp>
      <p:sp>
        <p:nvSpPr>
          <p:cNvPr id="14" name="Notched Right Arrow 13"/>
          <p:cNvSpPr/>
          <p:nvPr/>
        </p:nvSpPr>
        <p:spPr bwMode="auto">
          <a:xfrm>
            <a:off x="152400" y="40386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4760" name="Rectangle 9"/>
          <p:cNvSpPr>
            <a:spLocks noChangeArrowheads="1"/>
          </p:cNvSpPr>
          <p:nvPr/>
        </p:nvSpPr>
        <p:spPr bwMode="auto">
          <a:xfrm>
            <a:off x="533400" y="1981200"/>
            <a:ext cx="7924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a line item of a company reporting costs by nature?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Depreciation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Salaries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Interest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Manufacturing expense.</a:t>
            </a:r>
          </a:p>
        </p:txBody>
      </p:sp>
      <p:sp>
        <p:nvSpPr>
          <p:cNvPr id="12" name="Notched Right Arrow 11"/>
          <p:cNvSpPr/>
          <p:nvPr/>
        </p:nvSpPr>
        <p:spPr bwMode="auto">
          <a:xfrm>
            <a:off x="152400" y="4495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33400" y="1905000"/>
            <a:ext cx="7696200" cy="289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Traditionally used for merchandise with high unit values.</a:t>
            </a:r>
          </a:p>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Shows the quantity and cost of the inventory that should be on hand at any time.</a:t>
            </a:r>
          </a:p>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Provides better control over inventories than a periodic system.</a:t>
            </a:r>
          </a:p>
        </p:txBody>
      </p:sp>
      <p:sp>
        <p:nvSpPr>
          <p:cNvPr id="11269" name="Text Box 16"/>
          <p:cNvSpPr txBox="1">
            <a:spLocks noChangeArrowheads="1"/>
          </p:cNvSpPr>
          <p:nvPr/>
        </p:nvSpPr>
        <p:spPr bwMode="auto">
          <a:xfrm>
            <a:off x="533400" y="12954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chemeClr val="tx1"/>
                </a:solidFill>
              </a:rPr>
              <a:t>ADVANTAGES OF THE PERPETUAL SYSTEM</a:t>
            </a:r>
            <a:endParaRPr lang="en-US" altLang="en-US" dirty="0">
              <a:solidFill>
                <a:schemeClr val="tx1"/>
              </a:solidFill>
            </a:endParaRPr>
          </a:p>
        </p:txBody>
      </p:sp>
      <p:sp>
        <p:nvSpPr>
          <p:cNvPr id="112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5784" name="Rectangle 9"/>
          <p:cNvSpPr>
            <a:spLocks noChangeArrowheads="1"/>
          </p:cNvSpPr>
          <p:nvPr/>
        </p:nvSpPr>
        <p:spPr bwMode="auto">
          <a:xfrm>
            <a:off x="533400" y="1981200"/>
            <a:ext cx="7924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a line item of a company reporting costs by function?</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Administration.</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Manufacturing.</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Utilities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Distribution.</a:t>
            </a:r>
          </a:p>
        </p:txBody>
      </p:sp>
      <p:sp>
        <p:nvSpPr>
          <p:cNvPr id="12" name="Notched Right Arrow 11"/>
          <p:cNvSpPr/>
          <p:nvPr/>
        </p:nvSpPr>
        <p:spPr bwMode="auto">
          <a:xfrm>
            <a:off x="152400" y="397764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96608178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0481"/>
            <a:ext cx="8534400" cy="427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28650"/>
            <a:ext cx="33147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13921</TotalTime>
  <Pages>43</Pages>
  <Words>3688</Words>
  <Application>Microsoft Office PowerPoint</Application>
  <PresentationFormat>On-screen Show (4:3)</PresentationFormat>
  <Paragraphs>576</Paragraphs>
  <Slides>81</Slides>
  <Notes>81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movnglnc</vt:lpstr>
      <vt:lpstr>Worksheet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Urban, Nichole - Hoboken</cp:lastModifiedBy>
  <cp:revision>2102</cp:revision>
  <cp:lastPrinted>1999-09-16T17:08:20Z</cp:lastPrinted>
  <dcterms:created xsi:type="dcterms:W3CDTF">1997-03-28T18:03:02Z</dcterms:created>
  <dcterms:modified xsi:type="dcterms:W3CDTF">2015-05-13T15:45:16Z</dcterms:modified>
</cp:coreProperties>
</file>