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306" r:id="rId2"/>
    <p:sldId id="277" r:id="rId3"/>
    <p:sldId id="258" r:id="rId4"/>
    <p:sldId id="278" r:id="rId5"/>
    <p:sldId id="317" r:id="rId6"/>
    <p:sldId id="307" r:id="rId7"/>
    <p:sldId id="308" r:id="rId8"/>
    <p:sldId id="313" r:id="rId9"/>
    <p:sldId id="309" r:id="rId10"/>
    <p:sldId id="310" r:id="rId11"/>
    <p:sldId id="314" r:id="rId12"/>
    <p:sldId id="311" r:id="rId13"/>
    <p:sldId id="315" r:id="rId14"/>
    <p:sldId id="318" r:id="rId15"/>
    <p:sldId id="312" r:id="rId16"/>
    <p:sldId id="316"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306"/>
            <p14:sldId id="277"/>
            <p14:sldId id="258"/>
          </p14:sldIdLst>
        </p14:section>
        <p14:section name="Author Your Presentation" id="{16378913-E5ED-4281-BAF5-F1F938CB0BED}">
          <p14:sldIdLst>
            <p14:sldId id="278"/>
            <p14:sldId id="317"/>
            <p14:sldId id="307"/>
            <p14:sldId id="308"/>
            <p14:sldId id="313"/>
            <p14:sldId id="309"/>
            <p14:sldId id="310"/>
            <p14:sldId id="314"/>
            <p14:sldId id="311"/>
            <p14:sldId id="315"/>
            <p14:sldId id="318"/>
            <p14:sldId id="312"/>
            <p14:sldId id="316"/>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7540" autoAdjust="0"/>
  </p:normalViewPr>
  <p:slideViewPr>
    <p:cSldViewPr>
      <p:cViewPr>
        <p:scale>
          <a:sx n="70" d="100"/>
          <a:sy n="70" d="100"/>
        </p:scale>
        <p:origin x="-1482" y="-156"/>
      </p:cViewPr>
      <p:guideLst>
        <p:guide orient="horz" pos="2160"/>
        <p:guide pos="2880"/>
      </p:guideLst>
    </p:cSldViewPr>
  </p:slideViewPr>
  <p:outlineViewPr>
    <p:cViewPr>
      <p:scale>
        <a:sx n="33" d="100"/>
        <a:sy n="33" d="100"/>
      </p:scale>
      <p:origin x="0" y="86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5/24/2013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67140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17</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5/24/2013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5/24/2013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5/24/2013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5/24/2013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5/24/2013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5/24/2013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5/24/2013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5/24/2013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5/24/2013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4.xml"/><Relationship Id="rId4" Type="http://schemas.openxmlformats.org/officeDocument/2006/relationships/image" Target="../media/image2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Videos/Conflicts%20in%20the%20Workplace-%20Sources%20&amp;%20Solutions.FLV"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7.xml"/><Relationship Id="rId7"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Videos/Funny%20Workplace%20Commercials.FLV"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4.xml"/><Relationship Id="rId5" Type="http://schemas.openxmlformats.org/officeDocument/2006/relationships/image" Target="../media/image24.jpeg"/><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4430754"/>
            <a:ext cx="5867400" cy="1970046"/>
          </a:xfrm>
        </p:spPr>
        <p:txBody>
          <a:bodyPr>
            <a:noAutofit/>
          </a:bodyPr>
          <a:lstStyle/>
          <a:p>
            <a:pPr algn="r" eaLnBrk="0" hangingPunct="0">
              <a:defRPr/>
            </a:pPr>
            <a:r>
              <a:rPr lang="en-US" sz="2000" dirty="0" smtClean="0"/>
              <a:t>faculty:</a:t>
            </a:r>
            <a:br>
              <a:rPr lang="en-US" sz="2000" dirty="0" smtClean="0"/>
            </a:br>
            <a:r>
              <a:rPr lang="en-US" sz="2000" dirty="0" smtClean="0"/>
              <a:t>b. k. </a:t>
            </a:r>
            <a:r>
              <a:rPr lang="en-US" sz="2000" dirty="0" err="1" smtClean="0"/>
              <a:t>dhar</a:t>
            </a:r>
            <a:r>
              <a:rPr lang="en-US" sz="2000" dirty="0" smtClean="0"/>
              <a:t/>
            </a:r>
            <a:br>
              <a:rPr lang="en-US" sz="2000" dirty="0" smtClean="0"/>
            </a:br>
            <a:r>
              <a:rPr lang="en-US" sz="2000" i="1" dirty="0" smtClean="0"/>
              <a:t>assistant professor</a:t>
            </a:r>
            <a:br>
              <a:rPr lang="en-US" sz="2000" i="1" dirty="0" smtClean="0"/>
            </a:br>
            <a:r>
              <a:rPr lang="en-US" sz="2000" i="1" dirty="0" smtClean="0"/>
              <a:t>faculty of business administration, </a:t>
            </a:r>
            <a:r>
              <a:rPr lang="en-US" sz="2000" i="1" dirty="0" err="1" smtClean="0"/>
              <a:t>ustc</a:t>
            </a:r>
            <a:r>
              <a:rPr lang="en-US" sz="2000" i="1" dirty="0" smtClean="0"/>
              <a:t/>
            </a:r>
            <a:br>
              <a:rPr lang="en-US" sz="2000" i="1" dirty="0" smtClean="0"/>
            </a:br>
            <a:r>
              <a:rPr lang="en-US" sz="2000" i="1" dirty="0" smtClean="0"/>
              <a:t>e-mail: babludhar@hotmail.com</a:t>
            </a:r>
            <a:br>
              <a:rPr lang="en-US" sz="2000" i="1" dirty="0" smtClean="0"/>
            </a:br>
            <a:r>
              <a:rPr lang="en-US" sz="2000" i="1" dirty="0" smtClean="0"/>
              <a:t>web: http://dhar.weebly.com</a:t>
            </a:r>
            <a:br>
              <a:rPr lang="en-US" sz="2000" i="1" dirty="0" smtClean="0"/>
            </a:br>
            <a:r>
              <a:rPr lang="en-US" sz="2000" i="1" dirty="0" smtClean="0"/>
              <a:t/>
            </a:r>
            <a:br>
              <a:rPr lang="en-US" sz="2000" i="1" dirty="0" smtClean="0"/>
            </a:br>
            <a:endParaRPr lang="en-US" sz="1800" i="1" dirty="0"/>
          </a:p>
        </p:txBody>
      </p:sp>
      <p:sp>
        <p:nvSpPr>
          <p:cNvPr id="4" name="Rectangle 3"/>
          <p:cNvSpPr/>
          <p:nvPr/>
        </p:nvSpPr>
        <p:spPr>
          <a:xfrm>
            <a:off x="3276600" y="1524000"/>
            <a:ext cx="5410200" cy="2062103"/>
          </a:xfrm>
          <a:prstGeom prst="rect">
            <a:avLst/>
          </a:prstGeom>
        </p:spPr>
        <p:txBody>
          <a:bodyPr wrap="square">
            <a:spAutoFit/>
          </a:bodyPr>
          <a:lstStyle/>
          <a:p>
            <a:pPr algn="r"/>
            <a:r>
              <a:rPr lang="en-US" sz="2000" b="1" dirty="0"/>
              <a:t>MBA </a:t>
            </a:r>
            <a:r>
              <a:rPr lang="en-US" sz="2000" b="1" dirty="0" smtClean="0"/>
              <a:t>Program</a:t>
            </a:r>
            <a:endParaRPr lang="en-US" sz="3600" b="1" dirty="0" smtClean="0"/>
          </a:p>
          <a:p>
            <a:pPr algn="r"/>
            <a:r>
              <a:rPr lang="en-US" sz="3600" b="1" dirty="0" smtClean="0"/>
              <a:t>Conflict &amp; Crisis </a:t>
            </a:r>
            <a:r>
              <a:rPr lang="en-US" sz="3600" b="1" dirty="0"/>
              <a:t>Management</a:t>
            </a:r>
          </a:p>
          <a:p>
            <a:pPr algn="r"/>
            <a:endParaRPr lang="en-US" sz="3600" b="1" dirty="0"/>
          </a:p>
        </p:txBody>
      </p:sp>
    </p:spTree>
    <p:extLst>
      <p:ext uri="{BB962C8B-B14F-4D97-AF65-F5344CB8AC3E}">
        <p14:creationId xmlns:p14="http://schemas.microsoft.com/office/powerpoint/2010/main" val="27856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duotone>
              <a:prstClr val="black"/>
              <a:schemeClr val="accent6">
                <a:tint val="45000"/>
                <a:satMod val="400000"/>
              </a:schemeClr>
            </a:duotone>
            <a:extLst>
              <a:ext uri="{28A0092B-C50C-407E-A947-70E740481C1C}">
                <a14:useLocalDpi xmlns:a14="http://schemas.microsoft.com/office/drawing/2010/main" val="0"/>
              </a:ext>
            </a:extLst>
          </a:blip>
          <a:srcRect/>
          <a:stretch/>
        </p:blipFill>
        <p:spPr>
          <a:xfrm>
            <a:off x="507124" y="4114800"/>
            <a:ext cx="8103476" cy="1303284"/>
          </a:xfrm>
          <a:prstGeom prst="rect">
            <a:avLst/>
          </a:prstGeom>
        </p:spPr>
      </p:pic>
      <p:pic>
        <p:nvPicPr>
          <p:cNvPr id="3" name="Picture 2"/>
          <p:cNvPicPr>
            <a:picLocks noChangeAspect="1"/>
          </p:cNvPicPr>
          <p:nvPr/>
        </p:nvPicPr>
        <p:blipFill rotWithShape="1">
          <a:blip r:embed="rId3" cstate="email">
            <a:duotone>
              <a:prstClr val="black"/>
              <a:schemeClr val="accent4">
                <a:tint val="45000"/>
                <a:satMod val="400000"/>
              </a:schemeClr>
            </a:duotone>
            <a:extLst>
              <a:ext uri="{28A0092B-C50C-407E-A947-70E740481C1C}">
                <a14:useLocalDpi xmlns:a14="http://schemas.microsoft.com/office/drawing/2010/main" val="0"/>
              </a:ext>
            </a:extLst>
          </a:blip>
          <a:srcRect/>
          <a:stretch/>
        </p:blipFill>
        <p:spPr>
          <a:xfrm>
            <a:off x="507124" y="2057399"/>
            <a:ext cx="8103476" cy="1876097"/>
          </a:xfrm>
          <a:prstGeom prst="rect">
            <a:avLst/>
          </a:prstGeom>
        </p:spPr>
      </p:pic>
      <p:pic>
        <p:nvPicPr>
          <p:cNvPr id="4" name="Picture 3"/>
          <p:cNvPicPr>
            <a:picLocks noChangeAspect="1"/>
          </p:cNvPicPr>
          <p:nvPr/>
        </p:nvPicPr>
        <p:blipFill rotWithShape="1">
          <a:blip r:embed="rId4" cstate="email">
            <a:duotone>
              <a:prstClr val="black"/>
              <a:schemeClr val="accent2">
                <a:tint val="45000"/>
                <a:satMod val="400000"/>
              </a:schemeClr>
            </a:duotone>
            <a:extLst>
              <a:ext uri="{28A0092B-C50C-407E-A947-70E740481C1C}">
                <a14:useLocalDpi xmlns:a14="http://schemas.microsoft.com/office/drawing/2010/main" val="0"/>
              </a:ext>
            </a:extLst>
          </a:blip>
          <a:srcRect/>
          <a:stretch/>
        </p:blipFill>
        <p:spPr>
          <a:xfrm>
            <a:off x="507124" y="762000"/>
            <a:ext cx="8103476" cy="1072055"/>
          </a:xfrm>
          <a:prstGeom prst="rect">
            <a:avLst/>
          </a:prstGeom>
        </p:spPr>
      </p:pic>
      <p:sp>
        <p:nvSpPr>
          <p:cNvPr id="5" name="Text Placeholder 4"/>
          <p:cNvSpPr txBox="1">
            <a:spLocks/>
          </p:cNvSpPr>
          <p:nvPr/>
        </p:nvSpPr>
        <p:spPr>
          <a:xfrm>
            <a:off x="914399" y="81413"/>
            <a:ext cx="8229601" cy="37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1600" b="1" smtClean="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9557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92354"/>
            <a:ext cx="5486400" cy="1970046"/>
          </a:xfrm>
        </p:spPr>
        <p:txBody>
          <a:bodyPr>
            <a:noAutofit/>
          </a:bodyPr>
          <a:lstStyle/>
          <a:p>
            <a:pPr lvl="0"/>
            <a:r>
              <a:rPr lang="en-US" sz="2800" dirty="0" smtClean="0"/>
              <a:t>Communication styles as barriers to dealing with conflicts and complaints</a:t>
            </a:r>
            <a:endParaRPr lang="en-US" sz="2800" dirty="0"/>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3</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127611386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duotone>
              <a:prstClr val="black"/>
              <a:schemeClr val="accent5">
                <a:tint val="45000"/>
                <a:satMod val="400000"/>
              </a:schemeClr>
            </a:duotone>
            <a:extLst>
              <a:ext uri="{28A0092B-C50C-407E-A947-70E740481C1C}">
                <a14:useLocalDpi xmlns:a14="http://schemas.microsoft.com/office/drawing/2010/main" val="0"/>
              </a:ext>
            </a:extLst>
          </a:blip>
          <a:srcRect/>
          <a:stretch/>
        </p:blipFill>
        <p:spPr>
          <a:xfrm>
            <a:off x="-1" y="1676400"/>
            <a:ext cx="9144001" cy="2191407"/>
          </a:xfrm>
          <a:prstGeom prst="rect">
            <a:avLst/>
          </a:prstGeom>
        </p:spPr>
      </p:pic>
      <p:cxnSp>
        <p:nvCxnSpPr>
          <p:cNvPr id="5" name="Straight Connector 4"/>
          <p:cNvCxnSpPr/>
          <p:nvPr/>
        </p:nvCxnSpPr>
        <p:spPr>
          <a:xfrm>
            <a:off x="3695699" y="2590800"/>
            <a:ext cx="2324101"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5413664" y="2936175"/>
            <a:ext cx="1593273"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
        <p:nvSpPr>
          <p:cNvPr id="6" name="Text Placeholder 4"/>
          <p:cNvSpPr txBox="1">
            <a:spLocks/>
          </p:cNvSpPr>
          <p:nvPr/>
        </p:nvSpPr>
        <p:spPr>
          <a:xfrm>
            <a:off x="914399" y="685800"/>
            <a:ext cx="8229601" cy="37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1600" b="1" smtClean="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19704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92354"/>
            <a:ext cx="5410200" cy="1970046"/>
          </a:xfrm>
        </p:spPr>
        <p:txBody>
          <a:bodyPr>
            <a:noAutofit/>
          </a:bodyPr>
          <a:lstStyle/>
          <a:p>
            <a:pPr lvl="0"/>
            <a:r>
              <a:rPr lang="en-US" sz="2800" dirty="0" smtClean="0"/>
              <a:t>Techniques for dealing with </a:t>
            </a:r>
            <a:br>
              <a:rPr lang="en-US" sz="2800" dirty="0" smtClean="0"/>
            </a:br>
            <a:r>
              <a:rPr lang="en-US" sz="2800" dirty="0" smtClean="0"/>
              <a:t>conflict and complaints</a:t>
            </a:r>
            <a:endParaRPr lang="en-US" sz="2800" dirty="0"/>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4</a:t>
            </a:r>
          </a:p>
        </p:txBody>
      </p:sp>
    </p:spTree>
    <p:extLst>
      <p:ext uri="{BB962C8B-B14F-4D97-AF65-F5344CB8AC3E}">
        <p14:creationId xmlns:p14="http://schemas.microsoft.com/office/powerpoint/2010/main" val="127611386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hlinkClick r:id="rId2" action="ppaction://hlinkfile"/>
              </a:rPr>
              <a:t>LET’S ENJOY A VIDEO</a:t>
            </a:r>
            <a:endParaRPr lang="en-US" dirty="0"/>
          </a:p>
        </p:txBody>
      </p:sp>
      <p:sp>
        <p:nvSpPr>
          <p:cNvPr id="5" name="Text Placeholder 4"/>
          <p:cNvSpPr>
            <a:spLocks noGrp="1"/>
          </p:cNvSpPr>
          <p:nvPr>
            <p:ph type="body" sz="quarter" idx="14"/>
          </p:nvPr>
        </p:nvSpPr>
        <p:spPr/>
        <p:txBody>
          <a:bodyPr/>
          <a:lstStyle/>
          <a:p>
            <a:r>
              <a:rPr lang="en-US" dirty="0" smtClean="0"/>
              <a:t>Conflict and Crisis Management</a:t>
            </a:r>
            <a:endParaRPr lang="en-US" dirty="0"/>
          </a:p>
        </p:txBody>
      </p:sp>
    </p:spTree>
    <p:extLst>
      <p:ext uri="{BB962C8B-B14F-4D97-AF65-F5344CB8AC3E}">
        <p14:creationId xmlns:p14="http://schemas.microsoft.com/office/powerpoint/2010/main" val="1634667689"/>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914400"/>
            <a:ext cx="9144000" cy="3358720"/>
          </a:xfrm>
          <a:prstGeom prst="rect">
            <a:avLst/>
          </a:prstGeom>
        </p:spPr>
      </p:pic>
      <p:cxnSp>
        <p:nvCxnSpPr>
          <p:cNvPr id="4" name="Straight Connector 3"/>
          <p:cNvCxnSpPr/>
          <p:nvPr/>
        </p:nvCxnSpPr>
        <p:spPr>
          <a:xfrm>
            <a:off x="3048000" y="1788225"/>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5" name="Straight Connector 4"/>
          <p:cNvCxnSpPr/>
          <p:nvPr/>
        </p:nvCxnSpPr>
        <p:spPr>
          <a:xfrm>
            <a:off x="1028700" y="31242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a:off x="1028700" y="34290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1028700" y="37813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1028700" y="41148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
        <p:nvSpPr>
          <p:cNvPr id="9" name="Text Placeholder 4"/>
          <p:cNvSpPr txBox="1">
            <a:spLocks/>
          </p:cNvSpPr>
          <p:nvPr/>
        </p:nvSpPr>
        <p:spPr>
          <a:xfrm>
            <a:off x="914399" y="76200"/>
            <a:ext cx="8229601" cy="37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1600" b="1" dirty="0" smtClean="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233266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1905000"/>
            <a:ext cx="9144000" cy="2301765"/>
          </a:xfrm>
          <a:prstGeom prst="rect">
            <a:avLst/>
          </a:prstGeom>
        </p:spPr>
      </p:pic>
      <p:sp>
        <p:nvSpPr>
          <p:cNvPr id="3" name="Text Placeholder 4"/>
          <p:cNvSpPr txBox="1">
            <a:spLocks/>
          </p:cNvSpPr>
          <p:nvPr/>
        </p:nvSpPr>
        <p:spPr>
          <a:xfrm>
            <a:off x="914399" y="76200"/>
            <a:ext cx="8229601" cy="37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1600" b="1" dirty="0" smtClean="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992897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3"/>
          <p:cNvSpPr txBox="1">
            <a:spLocks/>
          </p:cNvSpPr>
          <p:nvPr/>
        </p:nvSpPr>
        <p:spPr>
          <a:xfrm>
            <a:off x="228600" y="3703704"/>
            <a:ext cx="7315200" cy="1325496"/>
          </a:xfrm>
          <a:prstGeom prst="rect">
            <a:avLst/>
          </a:prstGeom>
          <a:noFill/>
          <a:ln>
            <a:noFill/>
          </a:ln>
        </p:spPr>
        <p:txBody>
          <a:bodyPr vert="horz" lIns="91440" tIns="45720" rIns="91440" bIns="45720" rtlCol="0" anchor="ctr">
            <a:normAutofit/>
            <a:scene3d>
              <a:camera prst="orthographicFront"/>
              <a:lightRig rig="soft" dir="t">
                <a:rot lat="0" lon="0" rev="17220000"/>
              </a:lightRig>
            </a:scene3d>
            <a:sp3d prstMaterial="softEdge"/>
          </a:bodyPr>
          <a:lstStyle/>
          <a:p>
            <a:pPr>
              <a:lnSpc>
                <a:spcPct val="87000"/>
              </a:lnSpc>
              <a:spcBef>
                <a:spcPct val="0"/>
              </a:spcBef>
              <a:defRPr/>
            </a:pPr>
            <a:r>
              <a:rPr lang="en-US" sz="4400" dirty="0" smtClean="0">
                <a:solidFill>
                  <a:srgbClr val="92D050"/>
                </a:solidFill>
              </a:rPr>
              <a:t>Thank You</a:t>
            </a:r>
            <a:endParaRPr lang="en-US" sz="5600" b="1" dirty="0">
              <a:solidFill>
                <a:srgbClr val="92D050"/>
              </a:solidFill>
              <a:latin typeface="Arial" pitchFamily="34" charset="0"/>
              <a:cs typeface="Arial" pitchFamily="34" charset="0"/>
            </a:endParaRPr>
          </a:p>
        </p:txBody>
      </p:sp>
      <p:pic>
        <p:nvPicPr>
          <p:cNvPr id="7" name="Picture 6"/>
          <p:cNvPicPr>
            <a:picLocks noChangeAspect="1"/>
          </p:cNvPicPr>
          <p:nvPr/>
        </p:nvPicPr>
        <p:blipFill>
          <a:blip r:embed="rId4" cstate="print"/>
          <a:stretch>
            <a:fillRect/>
          </a:stretch>
        </p:blipFill>
        <p:spPr>
          <a:xfrm>
            <a:off x="20548" y="20547"/>
            <a:ext cx="3498527" cy="2825393"/>
          </a:xfrm>
          <a:prstGeom prst="rect">
            <a:avLst/>
          </a:prstGeom>
        </p:spPr>
      </p:pic>
      <p:pic>
        <p:nvPicPr>
          <p:cNvPr id="8" name="Picture 7"/>
          <p:cNvPicPr>
            <a:picLocks noChangeAspect="1"/>
          </p:cNvPicPr>
          <p:nvPr/>
        </p:nvPicPr>
        <p:blipFill>
          <a:blip r:embed="rId5" cstate="print"/>
          <a:stretch>
            <a:fillRect/>
          </a:stretch>
        </p:blipFill>
        <p:spPr>
          <a:xfrm>
            <a:off x="3503486" y="20548"/>
            <a:ext cx="5624418" cy="2825496"/>
          </a:xfrm>
          <a:prstGeom prst="rect">
            <a:avLst/>
          </a:prstGeom>
        </p:spPr>
      </p:pic>
      <p:pic>
        <p:nvPicPr>
          <p:cNvPr id="9" name="Picture 8"/>
          <p:cNvPicPr>
            <a:picLocks noChangeAspect="1"/>
          </p:cNvPicPr>
          <p:nvPr/>
        </p:nvPicPr>
        <p:blipFill>
          <a:blip r:embed="rId6" cstate="print"/>
          <a:stretch>
            <a:fillRect/>
          </a:stretch>
        </p:blipFill>
        <p:spPr>
          <a:xfrm>
            <a:off x="3043" y="2822270"/>
            <a:ext cx="7668994" cy="2296266"/>
          </a:xfrm>
          <a:prstGeom prst="rect">
            <a:avLst/>
          </a:prstGeom>
        </p:spPr>
      </p:pic>
      <p:pic>
        <p:nvPicPr>
          <p:cNvPr id="10" name="Picture 9"/>
          <p:cNvPicPr>
            <a:picLocks noChangeAspect="1"/>
          </p:cNvPicPr>
          <p:nvPr/>
        </p:nvPicPr>
        <p:blipFill>
          <a:blip r:embed="rId7" cstate="print"/>
          <a:stretch>
            <a:fillRect/>
          </a:stretch>
        </p:blipFill>
        <p:spPr>
          <a:xfrm>
            <a:off x="7662119" y="2819400"/>
            <a:ext cx="1461333" cy="2293850"/>
          </a:xfrm>
          <a:prstGeom prst="rect">
            <a:avLst/>
          </a:prstGeom>
        </p:spPr>
      </p:pic>
      <p:sp>
        <p:nvSpPr>
          <p:cNvPr id="6" name="Rectangle 5"/>
          <p:cNvSpPr/>
          <p:nvPr/>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grpSp>
        <p:nvGrpSpPr>
          <p:cNvPr id="20" name="Group 19"/>
          <p:cNvGrpSpPr/>
          <p:nvPr/>
        </p:nvGrpSpPr>
        <p:grpSpPr>
          <a:xfrm>
            <a:off x="0" y="5089818"/>
            <a:ext cx="9144000" cy="1768182"/>
            <a:chOff x="0" y="5089818"/>
            <a:chExt cx="9144000" cy="1768182"/>
          </a:xfrm>
        </p:grpSpPr>
        <p:pic>
          <p:nvPicPr>
            <p:cNvPr id="11" name="Picture 10"/>
            <p:cNvPicPr>
              <a:picLocks/>
            </p:cNvPicPr>
            <p:nvPr/>
          </p:nvPicPr>
          <p:blipFill>
            <a:blip r:embed="rId8" cstate="print"/>
            <a:stretch>
              <a:fillRect/>
            </a:stretch>
          </p:blipFill>
          <p:spPr>
            <a:xfrm>
              <a:off x="24064" y="5089818"/>
              <a:ext cx="9098280" cy="1737360"/>
            </a:xfrm>
            <a:prstGeom prst="rect">
              <a:avLst/>
            </a:prstGeom>
          </p:spPr>
        </p:pic>
        <p:sp>
          <p:nvSpPr>
            <p:cNvPr id="16" name="Rectangle 15"/>
            <p:cNvSpPr/>
            <p:nvPr/>
          </p:nvSpPr>
          <p:spPr>
            <a:xfrm>
              <a:off x="0" y="518160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4537710" y="2251710"/>
              <a:ext cx="6858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098281" y="515874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itle 3"/>
          <p:cNvSpPr txBox="1">
            <a:spLocks/>
          </p:cNvSpPr>
          <p:nvPr/>
        </p:nvSpPr>
        <p:spPr>
          <a:xfrm>
            <a:off x="228600" y="3276600"/>
            <a:ext cx="7315200" cy="1325563"/>
          </a:xfrm>
          <a:prstGeom prst="rect">
            <a:avLst/>
          </a:prstGeom>
          <a:noFill/>
          <a:ln>
            <a:noFill/>
          </a:ln>
        </p:spPr>
        <p:txBody>
          <a:bodyPr vert="horz" lIns="91440" tIns="45720" rIns="9144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7000"/>
              </a:lnSpc>
            </a:pPr>
            <a:r>
              <a:rPr lang="en-US" sz="5600" dirty="0" smtClean="0">
                <a:solidFill>
                  <a:schemeClr val="bg1"/>
                </a:solidFill>
              </a:rPr>
              <a:t>This is the END </a:t>
            </a:r>
          </a:p>
          <a:p>
            <a:pPr algn="l">
              <a:lnSpc>
                <a:spcPct val="87000"/>
              </a:lnSpc>
            </a:pPr>
            <a:r>
              <a:rPr lang="en-US" sz="5600" dirty="0" smtClean="0">
                <a:solidFill>
                  <a:schemeClr val="bg1"/>
                </a:solidFill>
              </a:rPr>
              <a:t>of the Chapter</a:t>
            </a:r>
            <a:endParaRPr lang="en-US" sz="5600" b="1" dirty="0">
              <a:solidFill>
                <a:schemeClr val="bg1"/>
              </a:solidFill>
              <a:latin typeface="Arial" pitchFamily="34" charset="0"/>
              <a:cs typeface="Arial"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
                                        <p:tgtEl>
                                          <p:spTgt spid="6"/>
                                        </p:tgtEl>
                                      </p:cBhvr>
                                    </p:animEffect>
                                    <p:set>
                                      <p:cBhvr>
                                        <p:cTn id="7" dur="1" fill="hold">
                                          <p:stCondLst>
                                            <p:cond delay="9"/>
                                          </p:stCondLst>
                                        </p:cTn>
                                        <p:tgtEl>
                                          <p:spTgt spid="6"/>
                                        </p:tgtEl>
                                        <p:attrNameLst>
                                          <p:attrName>style.visibility</p:attrName>
                                        </p:attrNameLst>
                                      </p:cBhvr>
                                      <p:to>
                                        <p:strVal val="hidden"/>
                                      </p:to>
                                    </p:set>
                                  </p:childTnLst>
                                </p:cTn>
                              </p:par>
                              <p:par>
                                <p:cTn id="8" presetID="2" presetClass="exit" presetSubtype="9" fill="hold" nodeType="withEffect">
                                  <p:stCondLst>
                                    <p:cond delay="0"/>
                                  </p:stCondLst>
                                  <p:childTnLst>
                                    <p:anim calcmode="lin" valueType="num">
                                      <p:cBhvr additive="base">
                                        <p:cTn id="9" dur="750"/>
                                        <p:tgtEl>
                                          <p:spTgt spid="7"/>
                                        </p:tgtEl>
                                        <p:attrNameLst>
                                          <p:attrName>ppt_x</p:attrName>
                                        </p:attrNameLst>
                                      </p:cBhvr>
                                      <p:tavLst>
                                        <p:tav tm="0">
                                          <p:val>
                                            <p:strVal val="ppt_x"/>
                                          </p:val>
                                        </p:tav>
                                        <p:tav tm="100000">
                                          <p:val>
                                            <p:strVal val="0-ppt_w/2"/>
                                          </p:val>
                                        </p:tav>
                                      </p:tavLst>
                                    </p:anim>
                                    <p:anim calcmode="lin" valueType="num">
                                      <p:cBhvr additive="base">
                                        <p:cTn id="10" dur="750"/>
                                        <p:tgtEl>
                                          <p:spTgt spid="7"/>
                                        </p:tgtEl>
                                        <p:attrNameLst>
                                          <p:attrName>ppt_y</p:attrName>
                                        </p:attrNameLst>
                                      </p:cBhvr>
                                      <p:tavLst>
                                        <p:tav tm="0">
                                          <p:val>
                                            <p:strVal val="ppt_y"/>
                                          </p:val>
                                        </p:tav>
                                        <p:tav tm="100000">
                                          <p:val>
                                            <p:strVal val="0-ppt_h/2"/>
                                          </p:val>
                                        </p:tav>
                                      </p:tavLst>
                                    </p:anim>
                                    <p:set>
                                      <p:cBhvr>
                                        <p:cTn id="11" dur="1" fill="hold">
                                          <p:stCondLst>
                                            <p:cond delay="749"/>
                                          </p:stCondLst>
                                        </p:cTn>
                                        <p:tgtEl>
                                          <p:spTgt spid="7"/>
                                        </p:tgtEl>
                                        <p:attrNameLst>
                                          <p:attrName>style.visibility</p:attrName>
                                        </p:attrNameLst>
                                      </p:cBhvr>
                                      <p:to>
                                        <p:strVal val="hidden"/>
                                      </p:to>
                                    </p:set>
                                  </p:childTnLst>
                                </p:cTn>
                              </p:par>
                              <p:par>
                                <p:cTn id="12" presetID="2" presetClass="exit" presetSubtype="3" fill="hold" nodeType="withEffect">
                                  <p:stCondLst>
                                    <p:cond delay="0"/>
                                  </p:stCondLst>
                                  <p:childTnLst>
                                    <p:anim calcmode="lin" valueType="num">
                                      <p:cBhvr additive="base">
                                        <p:cTn id="13" dur="750"/>
                                        <p:tgtEl>
                                          <p:spTgt spid="8"/>
                                        </p:tgtEl>
                                        <p:attrNameLst>
                                          <p:attrName>ppt_x</p:attrName>
                                        </p:attrNameLst>
                                      </p:cBhvr>
                                      <p:tavLst>
                                        <p:tav tm="0">
                                          <p:val>
                                            <p:strVal val="ppt_x"/>
                                          </p:val>
                                        </p:tav>
                                        <p:tav tm="100000">
                                          <p:val>
                                            <p:strVal val="1+ppt_w/2"/>
                                          </p:val>
                                        </p:tav>
                                      </p:tavLst>
                                    </p:anim>
                                    <p:anim calcmode="lin" valueType="num">
                                      <p:cBhvr additive="base">
                                        <p:cTn id="14" dur="750"/>
                                        <p:tgtEl>
                                          <p:spTgt spid="8"/>
                                        </p:tgtEl>
                                        <p:attrNameLst>
                                          <p:attrName>ppt_y</p:attrName>
                                        </p:attrNameLst>
                                      </p:cBhvr>
                                      <p:tavLst>
                                        <p:tav tm="0">
                                          <p:val>
                                            <p:strVal val="ppt_y"/>
                                          </p:val>
                                        </p:tav>
                                        <p:tav tm="100000">
                                          <p:val>
                                            <p:strVal val="0-ppt_h/2"/>
                                          </p:val>
                                        </p:tav>
                                      </p:tavLst>
                                    </p:anim>
                                    <p:set>
                                      <p:cBhvr>
                                        <p:cTn id="15" dur="1" fill="hold">
                                          <p:stCondLst>
                                            <p:cond delay="749"/>
                                          </p:stCondLst>
                                        </p:cTn>
                                        <p:tgtEl>
                                          <p:spTgt spid="8"/>
                                        </p:tgtEl>
                                        <p:attrNameLst>
                                          <p:attrName>style.visibility</p:attrName>
                                        </p:attrNameLst>
                                      </p:cBhvr>
                                      <p:to>
                                        <p:strVal val="hidden"/>
                                      </p:to>
                                    </p:set>
                                  </p:childTnLst>
                                </p:cTn>
                              </p:par>
                              <p:par>
                                <p:cTn id="16" presetID="2" presetClass="exit" presetSubtype="8" fill="hold" nodeType="withEffect">
                                  <p:stCondLst>
                                    <p:cond delay="0"/>
                                  </p:stCondLst>
                                  <p:childTnLst>
                                    <p:anim calcmode="lin" valueType="num">
                                      <p:cBhvr additive="base">
                                        <p:cTn id="17" dur="750"/>
                                        <p:tgtEl>
                                          <p:spTgt spid="9"/>
                                        </p:tgtEl>
                                        <p:attrNameLst>
                                          <p:attrName>ppt_x</p:attrName>
                                        </p:attrNameLst>
                                      </p:cBhvr>
                                      <p:tavLst>
                                        <p:tav tm="0">
                                          <p:val>
                                            <p:strVal val="ppt_x"/>
                                          </p:val>
                                        </p:tav>
                                        <p:tav tm="100000">
                                          <p:val>
                                            <p:strVal val="0-ppt_w/2"/>
                                          </p:val>
                                        </p:tav>
                                      </p:tavLst>
                                    </p:anim>
                                    <p:anim calcmode="lin" valueType="num">
                                      <p:cBhvr additive="base">
                                        <p:cTn id="18" dur="750"/>
                                        <p:tgtEl>
                                          <p:spTgt spid="9"/>
                                        </p:tgtEl>
                                        <p:attrNameLst>
                                          <p:attrName>ppt_y</p:attrName>
                                        </p:attrNameLst>
                                      </p:cBhvr>
                                      <p:tavLst>
                                        <p:tav tm="0">
                                          <p:val>
                                            <p:strVal val="ppt_y"/>
                                          </p:val>
                                        </p:tav>
                                        <p:tav tm="100000">
                                          <p:val>
                                            <p:strVal val="ppt_y"/>
                                          </p:val>
                                        </p:tav>
                                      </p:tavLst>
                                    </p:anim>
                                    <p:set>
                                      <p:cBhvr>
                                        <p:cTn id="19" dur="1" fill="hold">
                                          <p:stCondLst>
                                            <p:cond delay="749"/>
                                          </p:stCondLst>
                                        </p:cTn>
                                        <p:tgtEl>
                                          <p:spTgt spid="9"/>
                                        </p:tgtEl>
                                        <p:attrNameLst>
                                          <p:attrName>style.visibility</p:attrName>
                                        </p:attrNameLst>
                                      </p:cBhvr>
                                      <p:to>
                                        <p:strVal val="hidden"/>
                                      </p:to>
                                    </p:set>
                                  </p:childTnLst>
                                </p:cTn>
                              </p:par>
                              <p:par>
                                <p:cTn id="20" presetID="2" presetClass="exit" presetSubtype="2" fill="hold" nodeType="withEffect">
                                  <p:stCondLst>
                                    <p:cond delay="0"/>
                                  </p:stCondLst>
                                  <p:childTnLst>
                                    <p:anim calcmode="lin" valueType="num">
                                      <p:cBhvr additive="base">
                                        <p:cTn id="21" dur="750"/>
                                        <p:tgtEl>
                                          <p:spTgt spid="10"/>
                                        </p:tgtEl>
                                        <p:attrNameLst>
                                          <p:attrName>ppt_x</p:attrName>
                                        </p:attrNameLst>
                                      </p:cBhvr>
                                      <p:tavLst>
                                        <p:tav tm="0">
                                          <p:val>
                                            <p:strVal val="ppt_x"/>
                                          </p:val>
                                        </p:tav>
                                        <p:tav tm="100000">
                                          <p:val>
                                            <p:strVal val="1+ppt_w/2"/>
                                          </p:val>
                                        </p:tav>
                                      </p:tavLst>
                                    </p:anim>
                                    <p:anim calcmode="lin" valueType="num">
                                      <p:cBhvr additive="base">
                                        <p:cTn id="22" dur="750"/>
                                        <p:tgtEl>
                                          <p:spTgt spid="10"/>
                                        </p:tgtEl>
                                        <p:attrNameLst>
                                          <p:attrName>ppt_y</p:attrName>
                                        </p:attrNameLst>
                                      </p:cBhvr>
                                      <p:tavLst>
                                        <p:tav tm="0">
                                          <p:val>
                                            <p:strVal val="ppt_y"/>
                                          </p:val>
                                        </p:tav>
                                        <p:tav tm="100000">
                                          <p:val>
                                            <p:strVal val="ppt_y"/>
                                          </p:val>
                                        </p:tav>
                                      </p:tavLst>
                                    </p:anim>
                                    <p:set>
                                      <p:cBhvr>
                                        <p:cTn id="23" dur="1" fill="hold">
                                          <p:stCondLst>
                                            <p:cond delay="749"/>
                                          </p:stCondLst>
                                        </p:cTn>
                                        <p:tgtEl>
                                          <p:spTgt spid="10"/>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250"/>
                                        <p:tgtEl>
                                          <p:spTgt spid="14"/>
                                        </p:tgtEl>
                                      </p:cBhvr>
                                    </p:animEffect>
                                    <p:set>
                                      <p:cBhvr>
                                        <p:cTn id="26" dur="1" fill="hold">
                                          <p:stCondLst>
                                            <p:cond delay="24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Conflict &amp; Crisis Management</a:t>
            </a:r>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7BCF27"/>
                </a:solidFill>
                <a:latin typeface="Calibri" pitchFamily="34" charset="0"/>
              </a:rPr>
              <a:t>Chapter 1</a:t>
            </a:r>
            <a:r>
              <a:rPr lang="en-US" sz="2400" b="0" dirty="0">
                <a:solidFill>
                  <a:srgbClr val="262626"/>
                </a:solidFill>
              </a:rPr>
              <a:t/>
            </a:r>
            <a:br>
              <a:rPr lang="en-US" sz="2400" b="0" dirty="0">
                <a:solidFill>
                  <a:srgbClr val="262626"/>
                </a:solidFill>
              </a:rPr>
            </a:br>
            <a:r>
              <a:rPr lang="en-US" sz="5600" b="0" dirty="0" smtClean="0">
                <a:solidFill>
                  <a:prstClr val="white"/>
                </a:solidFill>
              </a:rPr>
              <a:t>INTRODUCTION</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Introduction</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Conflict &amp; Crisis Management</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6" name="Oval 5"/>
          <p:cNvSpPr/>
          <p:nvPr/>
        </p:nvSpPr>
        <p:spPr>
          <a:xfrm>
            <a:off x="762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4355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137616" y="2821936"/>
            <a:ext cx="1931160" cy="683264"/>
          </a:xfrm>
          <a:prstGeom prst="rect">
            <a:avLst/>
          </a:prstGeom>
          <a:noFill/>
        </p:spPr>
        <p:txBody>
          <a:bodyPr wrap="square" rtlCol="0">
            <a:normAutofit/>
          </a:bodyPr>
          <a:lstStyle/>
          <a:p>
            <a:pPr algn="ctr">
              <a:lnSpc>
                <a:spcPct val="80000"/>
              </a:lnSpc>
            </a:pPr>
            <a:r>
              <a:rPr lang="en-US" sz="2400" b="1" dirty="0" smtClean="0"/>
              <a:t>Expectations</a:t>
            </a:r>
            <a:endParaRPr lang="en-US" sz="2400" b="1" dirty="0">
              <a:solidFill>
                <a:schemeClr val="bg1"/>
              </a:solidFill>
              <a:effectLst>
                <a:outerShdw blurRad="50800" dist="25400" dir="5400000" algn="t" rotWithShape="0">
                  <a:prstClr val="black">
                    <a:alpha val="15000"/>
                  </a:prstClr>
                </a:outerShdw>
              </a:effectLst>
            </a:endParaRPr>
          </a:p>
        </p:txBody>
      </p:sp>
      <p:sp>
        <p:nvSpPr>
          <p:cNvPr id="4" name="Oval 3"/>
          <p:cNvSpPr/>
          <p:nvPr/>
        </p:nvSpPr>
        <p:spPr>
          <a:xfrm>
            <a:off x="23622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27528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5" name="Oval 4"/>
          <p:cNvSpPr/>
          <p:nvPr/>
        </p:nvSpPr>
        <p:spPr>
          <a:xfrm>
            <a:off x="46482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50452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4735410" y="2839505"/>
            <a:ext cx="1931160" cy="665695"/>
          </a:xfrm>
          <a:prstGeom prst="rect">
            <a:avLst/>
          </a:prstGeom>
          <a:noFill/>
        </p:spPr>
        <p:txBody>
          <a:bodyPr wrap="square" rtlCol="0">
            <a:normAutofit/>
          </a:bodyPr>
          <a:lstStyle/>
          <a:p>
            <a:pPr algn="ctr">
              <a:lnSpc>
                <a:spcPct val="80000"/>
              </a:lnSpc>
            </a:pPr>
            <a:r>
              <a:rPr lang="en-US" sz="2000" b="1" dirty="0"/>
              <a:t>Communication</a:t>
            </a:r>
            <a:endParaRPr lang="en-US" sz="2000" b="1" dirty="0">
              <a:solidFill>
                <a:schemeClr val="bg1"/>
              </a:solidFill>
              <a:effectLst>
                <a:outerShdw blurRad="50800" dist="25400" dir="5400000" algn="t" rotWithShape="0">
                  <a:prstClr val="black">
                    <a:alpha val="15000"/>
                  </a:prstClr>
                </a:outerShdw>
              </a:effectLst>
            </a:endParaRPr>
          </a:p>
        </p:txBody>
      </p:sp>
      <p:sp>
        <p:nvSpPr>
          <p:cNvPr id="25" name="Oval 24"/>
          <p:cNvSpPr/>
          <p:nvPr/>
        </p:nvSpPr>
        <p:spPr>
          <a:xfrm>
            <a:off x="7010400" y="2001098"/>
            <a:ext cx="2057400" cy="2057400"/>
          </a:xfrm>
          <a:prstGeom prst="ellipse">
            <a:avLst/>
          </a:prstGeom>
          <a:solidFill>
            <a:srgbClr val="FFFF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             </a:t>
            </a:r>
            <a:endParaRPr lang="en-US" dirty="0"/>
          </a:p>
        </p:txBody>
      </p:sp>
      <p:sp>
        <p:nvSpPr>
          <p:cNvPr id="27" name="TextBox 26"/>
          <p:cNvSpPr txBox="1"/>
          <p:nvPr/>
        </p:nvSpPr>
        <p:spPr>
          <a:xfrm>
            <a:off x="7407404" y="1634966"/>
            <a:ext cx="1219200" cy="2708434"/>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4</a:t>
            </a:r>
          </a:p>
        </p:txBody>
      </p:sp>
      <p:sp>
        <p:nvSpPr>
          <p:cNvPr id="28" name="TextBox 27"/>
          <p:cNvSpPr txBox="1"/>
          <p:nvPr/>
        </p:nvSpPr>
        <p:spPr>
          <a:xfrm>
            <a:off x="7097610" y="2839505"/>
            <a:ext cx="1931160" cy="665695"/>
          </a:xfrm>
          <a:prstGeom prst="rect">
            <a:avLst/>
          </a:prstGeom>
          <a:noFill/>
        </p:spPr>
        <p:txBody>
          <a:bodyPr wrap="square" rtlCol="0">
            <a:normAutofit/>
          </a:bodyPr>
          <a:lstStyle/>
          <a:p>
            <a:pPr algn="ctr">
              <a:lnSpc>
                <a:spcPct val="80000"/>
              </a:lnSpc>
            </a:pPr>
            <a:r>
              <a:rPr lang="en-US" sz="2400" b="1" dirty="0"/>
              <a:t>Techniques</a:t>
            </a:r>
            <a:endParaRPr lang="en-US" sz="2300" b="1" dirty="0">
              <a:solidFill>
                <a:schemeClr val="bg1"/>
              </a:solidFill>
              <a:effectLst>
                <a:outerShdw blurRad="50800" dist="25400" dir="5400000" algn="t" rotWithShape="0">
                  <a:prstClr val="black">
                    <a:alpha val="15000"/>
                  </a:prstClr>
                </a:outerShdw>
              </a:effectLst>
            </a:endParaRPr>
          </a:p>
        </p:txBody>
      </p:sp>
      <p:sp>
        <p:nvSpPr>
          <p:cNvPr id="29" name="Oval 28"/>
          <p:cNvSpPr/>
          <p:nvPr/>
        </p:nvSpPr>
        <p:spPr>
          <a:xfrm>
            <a:off x="7255728" y="2052817"/>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 name="Rectangle 6"/>
          <p:cNvSpPr/>
          <p:nvPr/>
        </p:nvSpPr>
        <p:spPr>
          <a:xfrm>
            <a:off x="2475157" y="2752143"/>
            <a:ext cx="1944443" cy="461665"/>
          </a:xfrm>
          <a:prstGeom prst="rect">
            <a:avLst/>
          </a:prstGeom>
        </p:spPr>
        <p:txBody>
          <a:bodyPr wrap="none">
            <a:spAutoFit/>
          </a:bodyPr>
          <a:lstStyle/>
          <a:p>
            <a:r>
              <a:rPr lang="en-US" sz="2400" b="1" dirty="0"/>
              <a:t>General skills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animEffect transition="in" filter="fad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8" grpId="0"/>
      <p:bldP spid="28"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92354"/>
            <a:ext cx="4267200" cy="1970046"/>
          </a:xfrm>
        </p:spPr>
        <p:txBody>
          <a:bodyPr>
            <a:noAutofit/>
          </a:bodyPr>
          <a:lstStyle/>
          <a:p>
            <a:pPr lvl="0"/>
            <a:r>
              <a:rPr lang="en-US" sz="2800" dirty="0"/>
              <a:t>Expectations </a:t>
            </a:r>
            <a:r>
              <a:rPr lang="en-US" sz="2800" dirty="0" smtClean="0"/>
              <a:t/>
            </a:r>
            <a:br>
              <a:rPr lang="en-US" sz="2800" dirty="0" smtClean="0"/>
            </a:br>
            <a:r>
              <a:rPr lang="en-US" sz="2800" dirty="0" smtClean="0"/>
              <a:t>as </a:t>
            </a:r>
            <a:r>
              <a:rPr lang="en-US" sz="2800" dirty="0"/>
              <a:t>the root of all </a:t>
            </a:r>
            <a:r>
              <a:rPr lang="en-US" sz="2800" dirty="0" smtClean="0"/>
              <a:t/>
            </a:r>
            <a:br>
              <a:rPr lang="en-US" sz="2800" dirty="0" smtClean="0"/>
            </a:br>
            <a:r>
              <a:rPr lang="en-US" sz="2800" dirty="0" smtClean="0"/>
              <a:t>conflict </a:t>
            </a:r>
            <a:r>
              <a:rPr lang="en-US" sz="2800" dirty="0"/>
              <a:t>and crisis</a:t>
            </a:r>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hlinkClick r:id="rId2" action="ppaction://hlinkfile"/>
              </a:rPr>
              <a:t>LET’S WATCH A VIDEO</a:t>
            </a:r>
            <a:endParaRPr lang="en-US" dirty="0"/>
          </a:p>
        </p:txBody>
      </p:sp>
      <p:sp>
        <p:nvSpPr>
          <p:cNvPr id="6" name="Text Placeholder 4"/>
          <p:cNvSpPr>
            <a:spLocks noGrp="1"/>
          </p:cNvSpPr>
          <p:nvPr>
            <p:ph type="body" idx="4294967295"/>
          </p:nvPr>
        </p:nvSpPr>
        <p:spPr>
          <a:xfrm>
            <a:off x="914399" y="685800"/>
            <a:ext cx="8229601" cy="375787"/>
          </a:xfrm>
          <a:prstGeom prst="rect">
            <a:avLst/>
          </a:prstGeom>
        </p:spPr>
        <p:txBody>
          <a:bodyPr/>
          <a:lstStyle/>
          <a:p>
            <a:pPr algn="r"/>
            <a:r>
              <a:rPr lang="en-US" sz="1600" b="1" dirty="0">
                <a:solidFill>
                  <a:schemeClr val="tx1">
                    <a:lumMod val="75000"/>
                    <a:lumOff val="25000"/>
                  </a:schemeClr>
                </a:solidFill>
              </a:rPr>
              <a:t>Conflict &amp; Crisis Management</a:t>
            </a:r>
          </a:p>
        </p:txBody>
      </p:sp>
    </p:spTree>
    <p:extLst>
      <p:ext uri="{BB962C8B-B14F-4D97-AF65-F5344CB8AC3E}">
        <p14:creationId xmlns:p14="http://schemas.microsoft.com/office/powerpoint/2010/main" val="3968058842"/>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3053255"/>
            <a:ext cx="9144000" cy="2280745"/>
          </a:xfrm>
          <a:prstGeom prst="rect">
            <a:avLst/>
          </a:prstGeom>
        </p:spPr>
      </p:pic>
      <p:cxnSp>
        <p:nvCxnSpPr>
          <p:cNvPr id="8" name="Straight Connector 7"/>
          <p:cNvCxnSpPr/>
          <p:nvPr/>
        </p:nvCxnSpPr>
        <p:spPr>
          <a:xfrm>
            <a:off x="3048000" y="3352800"/>
            <a:ext cx="10668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5638800" y="3657600"/>
            <a:ext cx="19812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304800" y="3962400"/>
            <a:ext cx="10668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6705600" y="4290950"/>
            <a:ext cx="22860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4800600" y="4900550"/>
            <a:ext cx="28194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
        <p:nvSpPr>
          <p:cNvPr id="10" name="Text Placeholder 4"/>
          <p:cNvSpPr txBox="1">
            <a:spLocks/>
          </p:cNvSpPr>
          <p:nvPr/>
        </p:nvSpPr>
        <p:spPr>
          <a:xfrm>
            <a:off x="914399" y="685800"/>
            <a:ext cx="8229601" cy="37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1600" b="1" smtClean="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112185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1600200"/>
            <a:ext cx="9144000" cy="2284562"/>
          </a:xfrm>
          <a:prstGeom prst="rect">
            <a:avLst/>
          </a:prstGeom>
        </p:spPr>
      </p:pic>
      <p:cxnSp>
        <p:nvCxnSpPr>
          <p:cNvPr id="4" name="Straight Connector 3"/>
          <p:cNvCxnSpPr/>
          <p:nvPr/>
        </p:nvCxnSpPr>
        <p:spPr>
          <a:xfrm>
            <a:off x="1905000" y="24384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a:off x="381000" y="2793939"/>
            <a:ext cx="14478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1828800" y="3428009"/>
            <a:ext cx="19812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
        <p:nvSpPr>
          <p:cNvPr id="7" name="Text Placeholder 4"/>
          <p:cNvSpPr txBox="1">
            <a:spLocks/>
          </p:cNvSpPr>
          <p:nvPr/>
        </p:nvSpPr>
        <p:spPr>
          <a:xfrm>
            <a:off x="914399" y="685800"/>
            <a:ext cx="8229601" cy="37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1600" b="1" smtClean="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2795456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81200"/>
            <a:ext cx="4267200" cy="1970046"/>
          </a:xfrm>
        </p:spPr>
        <p:txBody>
          <a:bodyPr>
            <a:noAutofit/>
          </a:bodyPr>
          <a:lstStyle/>
          <a:p>
            <a:pPr lvl="0"/>
            <a:r>
              <a:rPr lang="en-US" sz="2800" dirty="0" smtClean="0"/>
              <a:t>General skills required for dealing with conflict and complaints</a:t>
            </a:r>
            <a:endParaRPr lang="en-US" sz="2800" dirty="0"/>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2</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127611386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duotone>
              <a:prstClr val="black"/>
              <a:schemeClr val="accent6">
                <a:tint val="45000"/>
                <a:satMod val="400000"/>
              </a:schemeClr>
            </a:duotone>
            <a:extLst>
              <a:ext uri="{28A0092B-C50C-407E-A947-70E740481C1C}">
                <a14:useLocalDpi xmlns:a14="http://schemas.microsoft.com/office/drawing/2010/main" val="0"/>
              </a:ext>
            </a:extLst>
          </a:blip>
          <a:srcRect/>
          <a:stretch/>
        </p:blipFill>
        <p:spPr>
          <a:xfrm>
            <a:off x="677915" y="4495800"/>
            <a:ext cx="7993117" cy="964324"/>
          </a:xfrm>
          <a:prstGeom prst="rect">
            <a:avLst/>
          </a:prstGeom>
        </p:spPr>
      </p:pic>
      <p:pic>
        <p:nvPicPr>
          <p:cNvPr id="3" name="Picture 2"/>
          <p:cNvPicPr>
            <a:picLocks noChangeAspect="1"/>
          </p:cNvPicPr>
          <p:nvPr/>
        </p:nvPicPr>
        <p:blipFill rotWithShape="1">
          <a:blip r:embed="rId3" cstate="email">
            <a:duotone>
              <a:prstClr val="black"/>
              <a:schemeClr val="accent2">
                <a:tint val="45000"/>
                <a:satMod val="400000"/>
              </a:schemeClr>
            </a:duotone>
            <a:extLst>
              <a:ext uri="{28A0092B-C50C-407E-A947-70E740481C1C}">
                <a14:useLocalDpi xmlns:a14="http://schemas.microsoft.com/office/drawing/2010/main" val="0"/>
              </a:ext>
            </a:extLst>
          </a:blip>
          <a:srcRect/>
          <a:stretch/>
        </p:blipFill>
        <p:spPr>
          <a:xfrm>
            <a:off x="685800" y="685800"/>
            <a:ext cx="7993117" cy="985345"/>
          </a:xfrm>
          <a:prstGeom prst="rect">
            <a:avLst/>
          </a:prstGeom>
        </p:spPr>
      </p:pic>
      <p:pic>
        <p:nvPicPr>
          <p:cNvPr id="4" name="Picture 3"/>
          <p:cNvPicPr>
            <a:picLocks noChangeAspect="1"/>
          </p:cNvPicPr>
          <p:nvPr/>
        </p:nvPicPr>
        <p:blipFill rotWithShape="1">
          <a:blip r:embed="rId4" cstate="email">
            <a:duotone>
              <a:prstClr val="black"/>
              <a:schemeClr val="accent4">
                <a:tint val="45000"/>
                <a:satMod val="400000"/>
              </a:schemeClr>
            </a:duotone>
            <a:extLst>
              <a:ext uri="{28A0092B-C50C-407E-A947-70E740481C1C}">
                <a14:useLocalDpi xmlns:a14="http://schemas.microsoft.com/office/drawing/2010/main" val="0"/>
              </a:ext>
            </a:extLst>
          </a:blip>
          <a:srcRect/>
          <a:stretch/>
        </p:blipFill>
        <p:spPr>
          <a:xfrm>
            <a:off x="677917" y="1905000"/>
            <a:ext cx="7993117" cy="930167"/>
          </a:xfrm>
          <a:prstGeom prst="rect">
            <a:avLst/>
          </a:prstGeom>
        </p:spPr>
      </p:pic>
      <p:pic>
        <p:nvPicPr>
          <p:cNvPr id="5" name="Picture 4"/>
          <p:cNvPicPr>
            <a:picLocks noChangeAspect="1"/>
          </p:cNvPicPr>
          <p:nvPr/>
        </p:nvPicPr>
        <p:blipFill rotWithShape="1">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p:blipFill>
        <p:spPr>
          <a:xfrm>
            <a:off x="677916" y="3048000"/>
            <a:ext cx="7993117" cy="1261242"/>
          </a:xfrm>
          <a:prstGeom prst="rect">
            <a:avLst/>
          </a:prstGeom>
        </p:spPr>
      </p:pic>
      <p:sp>
        <p:nvSpPr>
          <p:cNvPr id="6" name="Text Placeholder 4"/>
          <p:cNvSpPr txBox="1">
            <a:spLocks/>
          </p:cNvSpPr>
          <p:nvPr/>
        </p:nvSpPr>
        <p:spPr>
          <a:xfrm>
            <a:off x="914399" y="76200"/>
            <a:ext cx="8229601" cy="37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1600" b="1" smtClean="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344427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194</Words>
  <Application>Microsoft Office PowerPoint</Application>
  <PresentationFormat>On-screen Show (4:3)</PresentationFormat>
  <Paragraphs>57</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Introducing PowerPoint 2010</vt:lpstr>
      <vt:lpstr>faculty: b. k. dhar assistant professor faculty of business administration, ustc e-mail: babludhar@hotmail.com web: http://dhar.weebly.com  </vt:lpstr>
      <vt:lpstr>Chapter 1 INTRODUCTION</vt:lpstr>
      <vt:lpstr>PowerPoint Presentation</vt:lpstr>
      <vt:lpstr>Expectations  as the root of all  conflict and crisis</vt:lpstr>
      <vt:lpstr>LET’S WATCH A VIDEO</vt:lpstr>
      <vt:lpstr>PowerPoint Presentation</vt:lpstr>
      <vt:lpstr>PowerPoint Presentation</vt:lpstr>
      <vt:lpstr>General skills required for dealing with conflict and complaints</vt:lpstr>
      <vt:lpstr>PowerPoint Presentation</vt:lpstr>
      <vt:lpstr>PowerPoint Presentation</vt:lpstr>
      <vt:lpstr>Communication styles as barriers to dealing with conflicts and complaints</vt:lpstr>
      <vt:lpstr>PowerPoint Presentation</vt:lpstr>
      <vt:lpstr>Techniques for dealing with  conflict and complaints</vt:lpstr>
      <vt:lpstr>LET’S ENJOY A VIDEO</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2013-05-17T04:27:03Z</dcterms:created>
  <dcterms:modified xsi:type="dcterms:W3CDTF">2013-05-24T10:11:03Z</dcterms:modified>
</cp:coreProperties>
</file>